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310" r:id="rId3"/>
    <p:sldId id="311" r:id="rId4"/>
    <p:sldId id="257" r:id="rId5"/>
    <p:sldId id="313" r:id="rId6"/>
    <p:sldId id="258" r:id="rId7"/>
    <p:sldId id="262" r:id="rId8"/>
    <p:sldId id="290" r:id="rId9"/>
    <p:sldId id="289" r:id="rId10"/>
    <p:sldId id="312" r:id="rId11"/>
    <p:sldId id="314" r:id="rId12"/>
    <p:sldId id="315" r:id="rId13"/>
    <p:sldId id="316" r:id="rId14"/>
    <p:sldId id="327" r:id="rId15"/>
    <p:sldId id="288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17" r:id="rId27"/>
    <p:sldId id="318" r:id="rId28"/>
    <p:sldId id="305" r:id="rId29"/>
    <p:sldId id="306" r:id="rId30"/>
    <p:sldId id="307" r:id="rId31"/>
    <p:sldId id="30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263" r:id="rId41"/>
    <p:sldId id="259" r:id="rId42"/>
    <p:sldId id="309" r:id="rId43"/>
    <p:sldId id="26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pos="370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B913"/>
    <a:srgbClr val="548235"/>
    <a:srgbClr val="222A35"/>
    <a:srgbClr val="8F9FB7"/>
    <a:srgbClr val="425166"/>
    <a:srgbClr val="1D2029"/>
    <a:srgbClr val="70AD47"/>
    <a:srgbClr val="26E317"/>
    <a:srgbClr val="3BE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210"/>
      </p:cViewPr>
      <p:guideLst>
        <p:guide orient="horz" pos="2160"/>
        <p:guide pos="3840"/>
        <p:guide pos="7287"/>
        <p:guide pos="370"/>
        <p:guide orient="horz" pos="3906"/>
        <p:guide orient="horz" pos="8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61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32A8F-E1A0-42D9-AF73-70C13D272ACE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C276-47FE-4FB0-99E7-AF5682A9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69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2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스케쥴</a:t>
            </a:r>
            <a:r>
              <a:rPr lang="ko-KR" altLang="en-US" dirty="0" smtClean="0"/>
              <a:t> 관리를 위해 </a:t>
            </a:r>
            <a:r>
              <a:rPr lang="en-US" altLang="ko-KR" dirty="0" smtClean="0"/>
              <a:t>XLGantt_v2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사용하여 작업하였으며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착수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요구 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실행 방법 수립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기초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상세 설계 </a:t>
            </a:r>
            <a:r>
              <a:rPr lang="en-US" altLang="ko-KR" dirty="0" smtClean="0"/>
              <a:t>-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67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환경 설정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퍼블리싱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1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개발 </a:t>
            </a:r>
            <a:r>
              <a:rPr lang="en-US" altLang="ko-KR" dirty="0"/>
              <a:t>– </a:t>
            </a:r>
            <a:r>
              <a:rPr lang="ko-KR" altLang="en-US" dirty="0" smtClean="0"/>
              <a:t>디버깅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17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단위테스트 </a:t>
            </a:r>
            <a:r>
              <a:rPr lang="en-US" altLang="ko-KR" dirty="0"/>
              <a:t>– </a:t>
            </a:r>
            <a:r>
              <a:rPr lang="ko-KR" altLang="en-US" dirty="0"/>
              <a:t>디버깅 </a:t>
            </a:r>
            <a:r>
              <a:rPr lang="en-US" altLang="ko-KR" dirty="0"/>
              <a:t>-  </a:t>
            </a:r>
            <a:r>
              <a:rPr lang="ko-KR" altLang="en-US" dirty="0"/>
              <a:t>통합 </a:t>
            </a:r>
            <a:r>
              <a:rPr lang="ko-KR" altLang="en-US" dirty="0" smtClean="0"/>
              <a:t>테스트의 단계를 거쳐 작업이 이루어졌습니다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프로젝트의구상 단계부터 모든 세세한 일정을 짜둔 상태로 작업을 하지는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못하였지만</a:t>
            </a:r>
            <a:r>
              <a:rPr lang="en-US" altLang="ko-KR" dirty="0"/>
              <a:t>, </a:t>
            </a:r>
            <a:r>
              <a:rPr lang="ko-KR" altLang="en-US" dirty="0" smtClean="0"/>
              <a:t>사전에 </a:t>
            </a:r>
            <a:r>
              <a:rPr lang="ko-KR" altLang="en-US" dirty="0"/>
              <a:t>프로젝트 진행 절차에 대한 모델을 토대로 전체적인 일정을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잡아 두고 일정을 기반으로 작업을 하였기 때문에 전반적인 프로젝트의 진행을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팀원들과 공유하고 방향성을 가지고 프로젝트에 임할 수 있었습니다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80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ER Diagram</a:t>
            </a:r>
          </a:p>
          <a:p>
            <a:endParaRPr lang="en-US" altLang="ko-KR" dirty="0" smtClean="0"/>
          </a:p>
          <a:p>
            <a:r>
              <a:rPr lang="ko-KR" altLang="en-US" dirty="0"/>
              <a:t>우리가 하려고 하는 </a:t>
            </a:r>
            <a:r>
              <a:rPr lang="en-US" altLang="ko-KR" dirty="0"/>
              <a:t>DB </a:t>
            </a:r>
            <a:r>
              <a:rPr lang="ko-KR" altLang="en-US" dirty="0"/>
              <a:t>모델링은 </a:t>
            </a:r>
            <a:r>
              <a:rPr lang="en-US" altLang="ko-KR" dirty="0"/>
              <a:t>DB </a:t>
            </a:r>
            <a:r>
              <a:rPr lang="ko-KR" altLang="en-US" dirty="0"/>
              <a:t>관점에서 </a:t>
            </a:r>
            <a:r>
              <a:rPr lang="en-US" altLang="ko-KR" dirty="0"/>
              <a:t>SW</a:t>
            </a:r>
            <a:r>
              <a:rPr lang="ko-KR" altLang="en-US" dirty="0"/>
              <a:t>의 데이터에 대한 모델을 만드는 것이다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DB</a:t>
            </a:r>
            <a:r>
              <a:rPr lang="ko-KR" altLang="en-US" dirty="0"/>
              <a:t>를 그림으로 표현하는 과정을 의미한다</a:t>
            </a:r>
            <a:r>
              <a:rPr lang="en-US" altLang="ko-KR" dirty="0"/>
              <a:t>. </a:t>
            </a:r>
            <a:r>
              <a:rPr lang="ko-KR" altLang="en-US" dirty="0"/>
              <a:t>머릿속에 담겨져 있는 생각을 누구나 볼 수 있게 본을 뜨는 것이라고 할 수 있다</a:t>
            </a:r>
            <a:r>
              <a:rPr lang="en-US" altLang="ko-KR" dirty="0"/>
              <a:t>. </a:t>
            </a:r>
            <a:r>
              <a:rPr lang="ko-KR" altLang="en-US" dirty="0"/>
              <a:t>그렇게 하면 내가 만들고자 하는 게 무엇인지를 보다 명확하게 알 수 있기에 스스로 검증을 하거나 다른 개발자와 협업하는 데 매우 긍정적인 영향을 끼친다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ERD</a:t>
            </a:r>
            <a:r>
              <a:rPr lang="ko-KR" altLang="en-US" dirty="0"/>
              <a:t>를 그리는 것은 </a:t>
            </a:r>
            <a:r>
              <a:rPr lang="en-US" altLang="ko-KR" dirty="0"/>
              <a:t>DB </a:t>
            </a:r>
            <a:r>
              <a:rPr lang="ko-KR" altLang="en-US" dirty="0"/>
              <a:t>모델링을 하는 방법 중 하나다</a:t>
            </a:r>
            <a:r>
              <a:rPr lang="en-US" altLang="ko-KR" dirty="0"/>
              <a:t>. </a:t>
            </a:r>
            <a:r>
              <a:rPr lang="ko-KR" altLang="en-US" dirty="0"/>
              <a:t>아무래도 요소들을 그림으로 표현하기 때문에 </a:t>
            </a:r>
            <a:r>
              <a:rPr lang="en-US" altLang="ko-KR" dirty="0"/>
              <a:t>DB </a:t>
            </a:r>
            <a:r>
              <a:rPr lang="ko-KR" altLang="en-US" dirty="0"/>
              <a:t>테이블간의 관계나 전체 구조를 한눈에 파악할 수 있다는 게 가장 큰 장점이다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</a:t>
            </a:r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RDBMS)</a:t>
            </a:r>
            <a:r>
              <a:rPr lang="ko-KR" altLang="en-US" dirty="0"/>
              <a:t>는 당연히 테이블 간의 관계가 매우 중요하다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DB </a:t>
            </a:r>
            <a:r>
              <a:rPr lang="ko-KR" altLang="en-US" dirty="0"/>
              <a:t>구조를 파악해야 할 때 </a:t>
            </a:r>
            <a:r>
              <a:rPr lang="en-US" altLang="ko-KR" dirty="0"/>
              <a:t>SQL </a:t>
            </a:r>
            <a:r>
              <a:rPr lang="ko-KR" altLang="en-US" dirty="0"/>
              <a:t>형식의 스키마로 정리한다면 테이블의 칼럼 이름</a:t>
            </a:r>
            <a:r>
              <a:rPr lang="en-US" altLang="ko-KR" dirty="0"/>
              <a:t>, </a:t>
            </a:r>
            <a:r>
              <a:rPr lang="ko-KR" altLang="en-US" dirty="0"/>
              <a:t>형식</a:t>
            </a:r>
            <a:r>
              <a:rPr lang="en-US" altLang="ko-KR" dirty="0"/>
              <a:t>, </a:t>
            </a:r>
            <a:r>
              <a:rPr lang="ko-KR" altLang="en-US" dirty="0"/>
              <a:t>길이 등은 알 수 있지만</a:t>
            </a:r>
            <a:r>
              <a:rPr lang="en-US" altLang="ko-KR" dirty="0"/>
              <a:t>, </a:t>
            </a:r>
            <a:r>
              <a:rPr lang="ko-KR" altLang="en-US" dirty="0"/>
              <a:t>각 테이블 간의 관계는 알기 어렵다</a:t>
            </a:r>
            <a:r>
              <a:rPr lang="en-US" altLang="ko-KR" dirty="0" smtClean="0"/>
              <a:t>. </a:t>
            </a:r>
            <a:r>
              <a:rPr lang="en-US" altLang="ko-KR" dirty="0"/>
              <a:t> </a:t>
            </a:r>
          </a:p>
          <a:p>
            <a:r>
              <a:rPr lang="ko-KR" altLang="en-US" dirty="0" smtClean="0"/>
              <a:t>개발자를 </a:t>
            </a:r>
            <a:r>
              <a:rPr lang="ko-KR" altLang="en-US" dirty="0"/>
              <a:t>자신의 인생 직업으로 생각하고 있다면 </a:t>
            </a:r>
            <a:r>
              <a:rPr lang="en-US" altLang="ko-KR" dirty="0"/>
              <a:t>ERD</a:t>
            </a:r>
            <a:r>
              <a:rPr lang="ko-KR" altLang="en-US" dirty="0"/>
              <a:t>를 배우고 충분히 훈련해 두는 것도 좋을 것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나중에는 </a:t>
            </a:r>
            <a:r>
              <a:rPr lang="en-US" altLang="ko-KR" dirty="0"/>
              <a:t>DB </a:t>
            </a:r>
            <a:r>
              <a:rPr lang="ko-KR" altLang="en-US" dirty="0"/>
              <a:t>모델링을 하는 것이 더 빠르게 개발할 수 있는 방법이라는 걸 깨닫게 됐다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89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 설계가  이루어진 다음에 작업한 클래스 다이어그램의 모습입니다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액티비티별</a:t>
            </a:r>
            <a:r>
              <a:rPr lang="ko-KR" altLang="en-US" dirty="0" smtClean="0"/>
              <a:t> 구현에 필요한 변수와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상호간의 상관관계를 정의해 두고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작업을 진행하였기 때문에  프로젝트 진행 간 </a:t>
            </a:r>
            <a:r>
              <a:rPr lang="ko-KR" altLang="ko-KR" dirty="0" smtClean="0"/>
              <a:t>클래스들의 </a:t>
            </a:r>
            <a:r>
              <a:rPr lang="ko-KR" altLang="ko-KR" dirty="0"/>
              <a:t>관계를 쉽게 보고,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ko-KR" dirty="0" smtClean="0"/>
              <a:t>의존관계를 </a:t>
            </a:r>
            <a:r>
              <a:rPr lang="ko-KR" altLang="ko-KR" dirty="0"/>
              <a:t>쉽게 </a:t>
            </a:r>
            <a:r>
              <a:rPr lang="ko-KR" altLang="ko-KR" dirty="0" smtClean="0"/>
              <a:t>파악</a:t>
            </a:r>
            <a:r>
              <a:rPr lang="ko-KR" altLang="en-US" dirty="0" smtClean="0"/>
              <a:t>할 수 있었다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1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52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0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2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9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00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41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86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34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72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앱의</a:t>
            </a:r>
            <a:r>
              <a:rPr lang="ko-KR" altLang="en-US" dirty="0" smtClean="0"/>
              <a:t> 메인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6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93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92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2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 err="1"/>
              <a:t>calog</a:t>
            </a:r>
            <a:r>
              <a:rPr lang="en-US" altLang="ko-KR" dirty="0"/>
              <a:t> Project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스케줄 관리와</a:t>
            </a:r>
            <a:r>
              <a:rPr lang="en-US" altLang="ko-KR" dirty="0"/>
              <a:t> </a:t>
            </a:r>
            <a:r>
              <a:rPr lang="ko-KR" altLang="en-US" dirty="0"/>
              <a:t>소스 형상 </a:t>
            </a:r>
            <a:r>
              <a:rPr lang="ko-KR" altLang="en-US" dirty="0" err="1"/>
              <a:t>관리툴</a:t>
            </a:r>
            <a:r>
              <a:rPr lang="ko-KR" altLang="en-US" dirty="0"/>
              <a:t> </a:t>
            </a:r>
            <a:r>
              <a:rPr lang="en-US" altLang="ko-KR" dirty="0" err="1"/>
              <a:t>Git</a:t>
            </a:r>
            <a:r>
              <a:rPr lang="ko-KR" altLang="en-US" dirty="0"/>
              <a:t>의 교육</a:t>
            </a:r>
            <a:r>
              <a:rPr lang="en-US" altLang="ko-KR" dirty="0"/>
              <a:t>, Crawling, </a:t>
            </a:r>
            <a:r>
              <a:rPr lang="en-US" altLang="ko-KR" dirty="0" err="1"/>
              <a:t>JavaXMail</a:t>
            </a:r>
            <a:r>
              <a:rPr lang="ko-KR" altLang="en-US" dirty="0"/>
              <a:t>을 맡은 백종화입니다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발표는 팀원 소개</a:t>
            </a:r>
            <a:r>
              <a:rPr lang="en-US" altLang="ko-KR" dirty="0"/>
              <a:t>, </a:t>
            </a:r>
            <a:r>
              <a:rPr lang="ko-KR" altLang="en-US" dirty="0"/>
              <a:t>기획 의도</a:t>
            </a:r>
            <a:r>
              <a:rPr lang="en-US" altLang="ko-KR" dirty="0"/>
              <a:t>, </a:t>
            </a:r>
            <a:r>
              <a:rPr lang="ko-KR" altLang="en-US" dirty="0"/>
              <a:t>적용 기술</a:t>
            </a:r>
            <a:r>
              <a:rPr lang="en-US" altLang="ko-KR" dirty="0"/>
              <a:t>, </a:t>
            </a:r>
            <a:r>
              <a:rPr lang="ko-KR" altLang="en-US" dirty="0"/>
              <a:t>개발 일정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 화면과 코드</a:t>
            </a:r>
            <a:r>
              <a:rPr lang="en-US" altLang="ko-KR" dirty="0"/>
              <a:t>, </a:t>
            </a:r>
            <a:r>
              <a:rPr lang="ko-KR" altLang="en-US" dirty="0"/>
              <a:t>시연</a:t>
            </a:r>
            <a:r>
              <a:rPr lang="en-US" altLang="ko-KR" dirty="0"/>
              <a:t>, </a:t>
            </a:r>
            <a:r>
              <a:rPr lang="ko-KR" altLang="en-US" dirty="0"/>
              <a:t>후기의 순서로 진행할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0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16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0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15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1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57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7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팀은 </a:t>
            </a:r>
            <a:r>
              <a:rPr lang="en-US" altLang="ko-KR" dirty="0" smtClean="0"/>
              <a:t>@@</a:t>
            </a:r>
            <a:r>
              <a:rPr lang="ko-KR" altLang="en-US" dirty="0" smtClean="0"/>
              <a:t>를 맡은 </a:t>
            </a:r>
            <a:r>
              <a:rPr lang="en-US" altLang="ko-KR" dirty="0" smtClean="0"/>
              <a:t>** </a:t>
            </a:r>
            <a:r>
              <a:rPr lang="ko-KR" altLang="en-US" dirty="0" smtClean="0"/>
              <a:t>로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3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56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en-US" altLang="ko-KR" dirty="0" smtClean="0"/>
              <a:t>	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칼로그에서는</a:t>
            </a:r>
            <a:r>
              <a:rPr lang="ko-KR" altLang="en-US" dirty="0"/>
              <a:t> 크게 식단</a:t>
            </a:r>
            <a:r>
              <a:rPr lang="en-US" altLang="ko-KR" dirty="0"/>
              <a:t>, </a:t>
            </a:r>
            <a:r>
              <a:rPr lang="ko-KR" altLang="en-US" dirty="0"/>
              <a:t>운동</a:t>
            </a:r>
            <a:r>
              <a:rPr lang="en-US" altLang="ko-KR" dirty="0"/>
              <a:t>, </a:t>
            </a:r>
            <a:r>
              <a:rPr lang="ko-KR" altLang="en-US" dirty="0"/>
              <a:t>음주</a:t>
            </a:r>
            <a:r>
              <a:rPr lang="en-US" altLang="ko-KR" dirty="0"/>
              <a:t>, </a:t>
            </a:r>
            <a:r>
              <a:rPr lang="ko-KR" altLang="en-US" dirty="0"/>
              <a:t>수면 </a:t>
            </a:r>
            <a:r>
              <a:rPr lang="en-US" altLang="ko-KR" dirty="0"/>
              <a:t>4</a:t>
            </a:r>
            <a:r>
              <a:rPr lang="ko-KR" altLang="en-US" dirty="0"/>
              <a:t>가지 방면에서의 기록을 통한 관리를 지원합니다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식단 모듈에서는 데이터베이스에서의 검색을 통해 현재와 미래의 식단을 기록하여 섭취 칼로리를 관리하며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운동 모듈에서는 </a:t>
            </a:r>
            <a:r>
              <a:rPr lang="en-US" altLang="ko-KR" dirty="0" smtClean="0"/>
              <a:t>GPS </a:t>
            </a:r>
            <a:r>
              <a:rPr lang="ko-KR" altLang="en-US" dirty="0" smtClean="0"/>
              <a:t>기반을 통한 만보기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조깅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GIF </a:t>
            </a:r>
            <a:r>
              <a:rPr lang="ko-KR" altLang="en-US" dirty="0" smtClean="0"/>
              <a:t>매뉴얼을 통한 맨몸 운동으로 소모된 칼로리를 관리할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음주모듈에서는 혈중 </a:t>
            </a:r>
            <a:r>
              <a:rPr lang="ko-KR" altLang="en-US" dirty="0" err="1" smtClean="0"/>
              <a:t>알콜농도를</a:t>
            </a:r>
            <a:r>
              <a:rPr lang="ko-KR" altLang="en-US" dirty="0" smtClean="0"/>
              <a:t> 측정하여 기록함으로  </a:t>
            </a:r>
            <a:r>
              <a:rPr lang="ko-KR" altLang="en-US" dirty="0"/>
              <a:t>음주 </a:t>
            </a:r>
            <a:r>
              <a:rPr lang="ko-KR" altLang="en-US" dirty="0" smtClean="0"/>
              <a:t>빈도와 </a:t>
            </a:r>
            <a:r>
              <a:rPr lang="ko-KR" altLang="en-US" dirty="0" err="1" smtClean="0"/>
              <a:t>주취도를</a:t>
            </a:r>
            <a:r>
              <a:rPr lang="ko-KR" altLang="en-US" dirty="0" smtClean="0"/>
              <a:t> 관리합니다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수면 모듈에서는 </a:t>
            </a:r>
            <a:r>
              <a:rPr lang="ko-KR" altLang="en-US" dirty="0" err="1" smtClean="0"/>
              <a:t>수면중</a:t>
            </a:r>
            <a:r>
              <a:rPr lang="ko-KR" altLang="en-US" dirty="0" smtClean="0"/>
              <a:t> 발생된 소음을 기반으로 수면 상태와 습관을 기록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기록된 데이터들은 누적된 데이터들을 기반으로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월별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연간의 평균 데이터를 </a:t>
            </a:r>
            <a:r>
              <a:rPr lang="en-US" altLang="ko-KR" dirty="0" smtClean="0"/>
              <a:t>Bar </a:t>
            </a:r>
            <a:r>
              <a:rPr lang="ko-KR" altLang="en-US" dirty="0" smtClean="0"/>
              <a:t>차트로 확인할 수 있으며</a:t>
            </a:r>
            <a:r>
              <a:rPr lang="en-US" altLang="ko-KR" dirty="0" smtClean="0"/>
              <a:t>, (Wit) </a:t>
            </a:r>
            <a:r>
              <a:rPr lang="ko-KR" altLang="en-US" dirty="0" smtClean="0"/>
              <a:t>우리의 지난 과거를 성찰하고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반성하여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건강하고 아름다운 미래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밝은 내일을 기획할 수 있도록 도와줍니다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800" dirty="0" smtClean="0"/>
              <a:t>Ps. </a:t>
            </a:r>
            <a:r>
              <a:rPr lang="ko-KR" altLang="en-US" sz="800" dirty="0" smtClean="0"/>
              <a:t>형상 관리 </a:t>
            </a:r>
            <a:r>
              <a:rPr lang="en-US" altLang="ko-KR" sz="800" dirty="0" smtClean="0"/>
              <a:t>= VCS (version </a:t>
            </a:r>
            <a:r>
              <a:rPr lang="en-US" altLang="ko-KR" sz="800" dirty="0"/>
              <a:t>C</a:t>
            </a:r>
            <a:r>
              <a:rPr lang="en-US" altLang="ko-KR" sz="800" dirty="0" smtClean="0"/>
              <a:t>ontrol System)</a:t>
            </a:r>
          </a:p>
          <a:p>
            <a:r>
              <a:rPr lang="ko-KR" altLang="en-US" dirty="0" smtClean="0"/>
              <a:t>다음은 프로젝트를 진행하며 적용된 기술입니다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저희는 기본적으로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을 통해 소스 형상 관리를 하며 프로젝트를 진행하였으며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웹의 </a:t>
            </a:r>
            <a:r>
              <a:rPr lang="ko-KR" altLang="en-US" dirty="0" err="1" smtClean="0"/>
              <a:t>백엔드단에서는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MYSQL, JAVA </a:t>
            </a:r>
            <a:r>
              <a:rPr lang="ko-KR" altLang="en-US" dirty="0" smtClean="0"/>
              <a:t>를 사용하여 구현하였고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미들 </a:t>
            </a:r>
            <a:r>
              <a:rPr lang="ko-KR" altLang="en-US" dirty="0" err="1" smtClean="0"/>
              <a:t>웨어</a:t>
            </a:r>
            <a:r>
              <a:rPr lang="ko-KR" altLang="en-US" dirty="0" smtClean="0"/>
              <a:t> 서버로는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Tomcat</a:t>
            </a:r>
            <a:r>
              <a:rPr lang="ko-KR" altLang="en-US" dirty="0" smtClean="0"/>
              <a:t>을 사용하였으며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프론트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엔드는</a:t>
            </a:r>
            <a:r>
              <a:rPr lang="ko-KR" altLang="en-US" dirty="0" smtClean="0"/>
              <a:t> 부트스트랩을 기반으로 한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페이지에서 작업하였으며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구현을 위해서 </a:t>
            </a:r>
            <a:r>
              <a:rPr lang="en-US" altLang="ko-KR" dirty="0" smtClean="0"/>
              <a:t>Java Script, AJAX, CSS, HTM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Jquery</a:t>
            </a:r>
            <a:r>
              <a:rPr lang="ko-KR" altLang="en-US" dirty="0" smtClean="0"/>
              <a:t>를 사용하였습니다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작업에 사용된 툴로는 </a:t>
            </a:r>
            <a:r>
              <a:rPr lang="en-US" altLang="ko-KR" dirty="0" smtClean="0"/>
              <a:t>Eclipse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Spring_Tool_suit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Work_Bench</a:t>
            </a:r>
            <a:r>
              <a:rPr lang="ko-KR" altLang="en-US" dirty="0" smtClean="0"/>
              <a:t>가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2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안드로이드도</a:t>
            </a:r>
            <a:r>
              <a:rPr lang="ko-KR" altLang="en-US" dirty="0"/>
              <a:t> </a:t>
            </a:r>
            <a:r>
              <a:rPr lang="ko-KR" altLang="en-US" dirty="0" smtClean="0"/>
              <a:t>웹과 마찬가지로 </a:t>
            </a:r>
            <a:r>
              <a:rPr lang="en-US" altLang="ko-KR" dirty="0" err="1"/>
              <a:t>Git</a:t>
            </a:r>
            <a:r>
              <a:rPr lang="ko-KR" altLang="en-US" dirty="0"/>
              <a:t>을 통해 형상관리를 하며 작업하였으며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err="1" smtClean="0"/>
              <a:t>백엔드와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미들웨어구현도</a:t>
            </a:r>
            <a:r>
              <a:rPr lang="ko-KR" altLang="en-US" dirty="0" smtClean="0"/>
              <a:t> 웹과 동일합니다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구현은 </a:t>
            </a:r>
            <a:r>
              <a:rPr lang="en-US" altLang="ko-KR" dirty="0" smtClean="0"/>
              <a:t>Android </a:t>
            </a:r>
            <a:r>
              <a:rPr lang="en-US" altLang="ko-KR" dirty="0"/>
              <a:t>Studio</a:t>
            </a:r>
            <a:r>
              <a:rPr lang="ko-KR" altLang="en-US" dirty="0"/>
              <a:t>를 통해 작업 </a:t>
            </a:r>
            <a:r>
              <a:rPr lang="ko-KR" altLang="en-US" dirty="0" smtClean="0"/>
              <a:t>했고</a:t>
            </a:r>
            <a:r>
              <a:rPr lang="en-US" altLang="ko-KR" dirty="0" smtClean="0"/>
              <a:t>, </a:t>
            </a:r>
          </a:p>
          <a:p>
            <a:endParaRPr lang="en-US" altLang="ko-KR" dirty="0"/>
          </a:p>
          <a:p>
            <a:r>
              <a:rPr lang="ko-KR" altLang="en-US" dirty="0" smtClean="0"/>
              <a:t>특수 모듈인 음주측정을 위해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사용해야 했기 때문에 </a:t>
            </a:r>
            <a:r>
              <a:rPr lang="en-US" altLang="ko-KR" dirty="0" smtClean="0"/>
              <a:t>C</a:t>
            </a:r>
            <a:r>
              <a:rPr lang="ko-KR" altLang="en-US" dirty="0" smtClean="0"/>
              <a:t>와</a:t>
            </a:r>
            <a:r>
              <a:rPr lang="en-US" altLang="ko-KR" dirty="0" smtClean="0"/>
              <a:t>C++</a:t>
            </a:r>
            <a:r>
              <a:rPr lang="ko-KR" altLang="en-US" dirty="0"/>
              <a:t>을</a:t>
            </a:r>
            <a:r>
              <a:rPr lang="ko-KR" altLang="en-US" dirty="0" smtClean="0"/>
              <a:t> 추가로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84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BF3A6F-5638-4185-9226-1146A7C53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227D6FC-D9D1-4F71-A75D-4F637B3FE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AAF6F20-C07B-47AF-B8EB-3D42243F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0EC-A4A5-4CC2-835A-70660E3A4975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85EC95-ED07-4909-A863-64A8A2A0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F51392-F280-4474-A6F7-18178AF2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6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4F61A4-F0BC-4949-B2DB-D22CA130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F0B4E3C-1CA6-43C2-92A7-EFC65FCFE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1A4EB6-7C28-4BA6-BBEA-74D63391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C3DA-B6CE-4741-BE5E-4E8C88F5B619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26B244-2080-41C9-A994-785E13D7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88A2FA-DA24-471B-9607-E65C0EEC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B07ED3C-51C4-40F1-AB1C-C827F3B6C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204D733-FA10-49AA-9608-70C5B273C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4E44BFF-62B5-42AB-B6C0-DE7161AF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E7BD-2C5E-4692-8E2F-E9A95FC7EBEB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FE92B7-0031-4A15-928A-759ED77F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AB4E865-F77D-4DC3-BBC9-B9F17634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5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="" xmlns:a16="http://schemas.microsoft.com/office/drawing/2014/main" id="{C469FBED-6CA5-4566-9758-D0853C2EB2CB}"/>
              </a:ext>
            </a:extLst>
          </p:cNvPr>
          <p:cNvSpPr/>
          <p:nvPr userDrawn="1"/>
        </p:nvSpPr>
        <p:spPr>
          <a:xfrm>
            <a:off x="11153775" y="6356350"/>
            <a:ext cx="376237" cy="365125"/>
          </a:xfrm>
          <a:prstGeom prst="round2DiagRect">
            <a:avLst>
              <a:gd name="adj1" fmla="val 33624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="" xmlns:a16="http://schemas.microsoft.com/office/drawing/2014/main" id="{2D0249F2-7245-412E-B96F-FDA1F76C418D}"/>
              </a:ext>
            </a:extLst>
          </p:cNvPr>
          <p:cNvSpPr/>
          <p:nvPr userDrawn="1"/>
        </p:nvSpPr>
        <p:spPr>
          <a:xfrm>
            <a:off x="11206162" y="6356350"/>
            <a:ext cx="376237" cy="365125"/>
          </a:xfrm>
          <a:prstGeom prst="round2DiagRect">
            <a:avLst>
              <a:gd name="adj1" fmla="val 33624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F9E73528-444F-4DD2-9DBA-CED56CA040B3}"/>
              </a:ext>
            </a:extLst>
          </p:cNvPr>
          <p:cNvSpPr/>
          <p:nvPr userDrawn="1"/>
        </p:nvSpPr>
        <p:spPr>
          <a:xfrm>
            <a:off x="671512" y="240030"/>
            <a:ext cx="99060" cy="990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FC08E365-0FD6-4A36-9F70-85941412E174}"/>
              </a:ext>
            </a:extLst>
          </p:cNvPr>
          <p:cNvSpPr/>
          <p:nvPr userDrawn="1"/>
        </p:nvSpPr>
        <p:spPr>
          <a:xfrm>
            <a:off x="906065" y="240030"/>
            <a:ext cx="99060" cy="990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7DF234A5-04E2-49B3-BF28-CD2BDE0708C7}"/>
              </a:ext>
            </a:extLst>
          </p:cNvPr>
          <p:cNvSpPr/>
          <p:nvPr userDrawn="1"/>
        </p:nvSpPr>
        <p:spPr>
          <a:xfrm>
            <a:off x="1140618" y="240030"/>
            <a:ext cx="99060" cy="990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58933B-5B56-4B72-B8FD-FB621F31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2491"/>
            <a:ext cx="10972800" cy="66141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25DDAE-C69C-404A-BFD8-95A8639D3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6286"/>
            <a:ext cx="10972800" cy="4870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B28B264-852C-4591-8DCD-BF6D5FB9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BD4E00-E3F8-44FC-83C4-46E63F89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849C516-4C35-44E2-BF08-2B4C91BF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1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55F495-F17A-45B1-AE9F-F0601514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E492F-7F5A-450F-87E7-C584188C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4876714-D90D-4E24-B70A-12485189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3F5B-A5FA-4A62-B598-B7B3B3B883A4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D89451-5E91-4A33-A50D-DB6C56CD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F2B25CE-A698-4B83-8E49-2010306A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9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BC09B3-B394-4D7E-BCC0-264FDD34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9B105C-1E21-4D74-B100-8377D4EA5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8609A3F-0E11-4A08-8D0B-4C6654560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18F0110-7920-4949-996B-AFBE7276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8CC57-CC1B-4977-8EBA-91C9FE7103D9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23AA094-B113-4025-8612-9205E5E7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AC4EC4-8287-4BFF-9730-7F8188BC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8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1FB7B8-2E1C-4BC0-B78F-61A3BD02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A12F87-2E6B-4330-92A5-A15D55D17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618FE2C-5197-4274-ADD8-93BC5C1D4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6E6A6A-EE7C-4E41-B2DA-1E9ACAE82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BF236D7-8F33-48D4-8327-2CBEC802D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10DF1F1-C943-4CA3-A7B1-FD97923A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BC6D-8D19-4C02-9B50-851A2090DF30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B1A879B-7413-4736-98D6-ACBC96DD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C4123F0-DCA4-47D3-AE70-6562DCE2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7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56C6D0-A0E6-485E-95D8-B3C00D2D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0C53480-E9AE-4575-893B-09C75CBAF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5D30-C1F0-488C-ABF4-6B199406AAC2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137BBA5-9B5E-4D35-A52B-649F6EEE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92895D-74D6-41F5-B2A0-E04C9BBB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3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D4FD28A-3DB8-4F08-80E2-5EB04930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9AF1-725E-4DB4-AC5D-B0F591AEB775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3120AF7-4FDD-413A-B7D7-0E964820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B41301E-2E20-4C83-9EE4-40AD66B3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4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F009FB-CB1D-4A6A-9E8F-193B4C11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359C10-5CB9-46B0-AD3D-0CD6F486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A268847-FF59-4E9C-8EDC-7D3CE4BA7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8C61027-9971-435F-831D-C90552B6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7DBD-E269-4067-BD50-4AFC3ED9C47F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286940E-9E2D-4518-8E57-9F71CD9B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1E73176-8ED0-4AA9-B2F0-CDBE3B01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1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FD5CD6-C204-43BB-9BF0-65E3808A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055AB3A-A0D7-41A9-95D2-3AEED2E45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BC60954-0B94-4F1F-9503-C93EC310F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B34CF25-B1A9-42CB-A6EF-96B67FB3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449D-10FF-46C2-BB3F-63C01B263069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8CB6D10-E0D8-4332-A2CA-743C0D0F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8AC187F-B4AF-4797-91D0-45A5F441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0AB66EB-E639-472A-8A9A-82950FEB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968375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BA58B47-0DAC-4CFF-9128-528DEA8A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81150"/>
            <a:ext cx="10972800" cy="4595813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D19C46-B32F-45E9-B714-0D6F45E6D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97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A397112-2564-4E48-804A-77AA72282051}" type="datetime1">
              <a:rPr lang="en-US" smtClean="0"/>
              <a:pPr/>
              <a:t>7/23/2019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CAF99F-8EDD-4208-ACFE-1EE2D6F96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41FDE1C-E846-4199-9676-E47C9870D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3D74100-D227-47C1-86AE-33ADAD8687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28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Segoe UI" panose="020B0502040204020203" pitchFamily="34" charset="0"/>
        <a:buChar char="›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11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C1DA5D4-9209-41A3-8AA3-F5AD7A94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692F0B7-2BD9-461B-90B3-FB2E69F129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="" xmlns:a16="http://schemas.microsoft.com/office/drawing/2014/main" id="{B692F0B7-2BD9-461B-90B3-FB2E69F129A4}"/>
              </a:ext>
            </a:extLst>
          </p:cNvPr>
          <p:cNvSpPr/>
          <p:nvPr/>
        </p:nvSpPr>
        <p:spPr>
          <a:xfrm>
            <a:off x="0" y="2002968"/>
            <a:ext cx="12192000" cy="3004461"/>
          </a:xfrm>
          <a:prstGeom prst="rect">
            <a:avLst/>
          </a:prstGeom>
          <a:solidFill>
            <a:srgbClr val="1FB913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2FC779B0-DE97-484C-9CAD-28BE697548D9}"/>
              </a:ext>
            </a:extLst>
          </p:cNvPr>
          <p:cNvSpPr txBox="1">
            <a:spLocks/>
          </p:cNvSpPr>
          <p:nvPr/>
        </p:nvSpPr>
        <p:spPr>
          <a:xfrm>
            <a:off x="848751" y="3835400"/>
            <a:ext cx="10494498" cy="35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7Hours Project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885BB-6A4B-4930-B54D-321D5DBFD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51" y="2667000"/>
            <a:ext cx="10494498" cy="1025341"/>
          </a:xfrm>
        </p:spPr>
        <p:txBody>
          <a:bodyPr lIns="0" tIns="0" rIns="0" bIns="0" anchor="ctr" anchorCtr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Calog</a:t>
            </a:r>
            <a:r>
              <a:rPr lang="en-US" dirty="0">
                <a:solidFill>
                  <a:schemeClr val="bg1"/>
                </a:solidFill>
              </a:rPr>
              <a:t> Project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63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306757"/>
            <a:ext cx="1193649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518637"/>
            <a:ext cx="11936492" cy="42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517440"/>
            <a:ext cx="11936492" cy="42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514362"/>
            <a:ext cx="11936492" cy="427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Diagram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7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313591"/>
            <a:ext cx="2832100" cy="41030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5-2 </a:t>
            </a:r>
            <a:r>
              <a:rPr lang="en-US" altLang="ko-KR" sz="2000" dirty="0">
                <a:solidFill>
                  <a:schemeClr val="bg1"/>
                </a:solidFill>
              </a:rPr>
              <a:t>Class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="" xmlns:a16="http://schemas.microsoft.com/office/drawing/2014/main" id="{A925A269-A6A8-4A29-9CFF-B533BE7505CF}"/>
              </a:ext>
            </a:extLst>
          </p:cNvPr>
          <p:cNvSpPr/>
          <p:nvPr/>
        </p:nvSpPr>
        <p:spPr>
          <a:xfrm>
            <a:off x="130630" y="725715"/>
            <a:ext cx="11959771" cy="60452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EC37FE3-088F-4170-8120-EB6013F8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B705-907D-4793-B2DD-BF03711F448C}" type="datetime1">
              <a:rPr lang="en-US" smtClean="0"/>
              <a:pPr/>
              <a:t>7/23/2019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421753"/>
            <a:ext cx="10972800" cy="1134519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06449"/>
            <a:ext cx="10972800" cy="44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27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8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8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1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36AC8EBB-3918-45DD-86B4-68A93F6E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94" y="648532"/>
            <a:ext cx="8343900" cy="40243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: Shape 197">
            <a:extLst>
              <a:ext uri="{FF2B5EF4-FFF2-40B4-BE49-F238E27FC236}">
                <a16:creationId xmlns="" xmlns:a16="http://schemas.microsoft.com/office/drawing/2014/main" id="{659B28A5-3F39-4F5B-B84B-C45FFE5A3199}"/>
              </a:ext>
            </a:extLst>
          </p:cNvPr>
          <p:cNvSpPr/>
          <p:nvPr/>
        </p:nvSpPr>
        <p:spPr>
          <a:xfrm flipV="1">
            <a:off x="877445" y="1476739"/>
            <a:ext cx="10704955" cy="3904522"/>
          </a:xfrm>
          <a:custGeom>
            <a:avLst/>
            <a:gdLst>
              <a:gd name="connsiteX0" fmla="*/ 1135557 w 8389533"/>
              <a:gd name="connsiteY0" fmla="*/ 3221840 h 3221840"/>
              <a:gd name="connsiteX1" fmla="*/ 2271121 w 8389533"/>
              <a:gd name="connsiteY1" fmla="*/ 2084065 h 3221840"/>
              <a:gd name="connsiteX2" fmla="*/ 2270349 w 8389533"/>
              <a:gd name="connsiteY2" fmla="*/ 1669768 h 3221840"/>
              <a:gd name="connsiteX3" fmla="*/ 2270073 w 8389533"/>
              <a:gd name="connsiteY3" fmla="*/ 1611731 h 3221840"/>
              <a:gd name="connsiteX4" fmla="*/ 2270554 w 8389533"/>
              <a:gd name="connsiteY4" fmla="*/ 1611731 h 3221840"/>
              <a:gd name="connsiteX5" fmla="*/ 2269665 w 8389533"/>
              <a:gd name="connsiteY5" fmla="*/ 1559029 h 3221840"/>
              <a:gd name="connsiteX6" fmla="*/ 2281237 w 8389533"/>
              <a:gd name="connsiteY6" fmla="*/ 1082122 h 3221840"/>
              <a:gd name="connsiteX7" fmla="*/ 3176106 w 8389533"/>
              <a:gd name="connsiteY7" fmla="*/ 241159 h 3221840"/>
              <a:gd name="connsiteX8" fmla="*/ 4070978 w 8389533"/>
              <a:gd name="connsiteY8" fmla="*/ 1075938 h 3221840"/>
              <a:gd name="connsiteX9" fmla="*/ 4082550 w 8389533"/>
              <a:gd name="connsiteY9" fmla="*/ 1558256 h 3221840"/>
              <a:gd name="connsiteX10" fmla="*/ 4081652 w 8389533"/>
              <a:gd name="connsiteY10" fmla="*/ 1611731 h 3221840"/>
              <a:gd name="connsiteX11" fmla="*/ 4082338 w 8389533"/>
              <a:gd name="connsiteY11" fmla="*/ 1611731 h 3221840"/>
              <a:gd name="connsiteX12" fmla="*/ 4081513 w 8389533"/>
              <a:gd name="connsiteY12" fmla="*/ 1722238 h 3221840"/>
              <a:gd name="connsiteX13" fmla="*/ 4078717 w 8389533"/>
              <a:gd name="connsiteY13" fmla="*/ 2084065 h 3221840"/>
              <a:gd name="connsiteX14" fmla="*/ 5214274 w 8389533"/>
              <a:gd name="connsiteY14" fmla="*/ 3221840 h 3221840"/>
              <a:gd name="connsiteX15" fmla="*/ 6349838 w 8389533"/>
              <a:gd name="connsiteY15" fmla="*/ 2084065 h 3221840"/>
              <a:gd name="connsiteX16" fmla="*/ 6349066 w 8389533"/>
              <a:gd name="connsiteY16" fmla="*/ 1669768 h 3221840"/>
              <a:gd name="connsiteX17" fmla="*/ 6348782 w 8389533"/>
              <a:gd name="connsiteY17" fmla="*/ 1610109 h 3221840"/>
              <a:gd name="connsiteX18" fmla="*/ 6348390 w 8389533"/>
              <a:gd name="connsiteY18" fmla="*/ 1610109 h 3221840"/>
              <a:gd name="connsiteX19" fmla="*/ 6347528 w 8389533"/>
              <a:gd name="connsiteY19" fmla="*/ 1559029 h 3221840"/>
              <a:gd name="connsiteX20" fmla="*/ 6359100 w 8389533"/>
              <a:gd name="connsiteY20" fmla="*/ 1082122 h 3221840"/>
              <a:gd name="connsiteX21" fmla="*/ 7253969 w 8389533"/>
              <a:gd name="connsiteY21" fmla="*/ 241159 h 3221840"/>
              <a:gd name="connsiteX22" fmla="*/ 8148841 w 8389533"/>
              <a:gd name="connsiteY22" fmla="*/ 1075938 h 3221840"/>
              <a:gd name="connsiteX23" fmla="*/ 8160413 w 8389533"/>
              <a:gd name="connsiteY23" fmla="*/ 1558256 h 3221840"/>
              <a:gd name="connsiteX24" fmla="*/ 8159515 w 8389533"/>
              <a:gd name="connsiteY24" fmla="*/ 1611731 h 3221840"/>
              <a:gd name="connsiteX25" fmla="*/ 8388477 w 8389533"/>
              <a:gd name="connsiteY25" fmla="*/ 1611731 h 3221840"/>
              <a:gd name="connsiteX26" fmla="*/ 8388761 w 8389533"/>
              <a:gd name="connsiteY26" fmla="*/ 1552072 h 3221840"/>
              <a:gd name="connsiteX27" fmla="*/ 8389533 w 8389533"/>
              <a:gd name="connsiteY27" fmla="*/ 1137775 h 3221840"/>
              <a:gd name="connsiteX28" fmla="*/ 7253969 w 8389533"/>
              <a:gd name="connsiteY28" fmla="*/ 0 h 3221840"/>
              <a:gd name="connsiteX29" fmla="*/ 6118412 w 8389533"/>
              <a:gd name="connsiteY29" fmla="*/ 1137775 h 3221840"/>
              <a:gd name="connsiteX30" fmla="*/ 6121208 w 8389533"/>
              <a:gd name="connsiteY30" fmla="*/ 1499602 h 3221840"/>
              <a:gd name="connsiteX31" fmla="*/ 6122033 w 8389533"/>
              <a:gd name="connsiteY31" fmla="*/ 1610109 h 3221840"/>
              <a:gd name="connsiteX32" fmla="*/ 6119820 w 8389533"/>
              <a:gd name="connsiteY32" fmla="*/ 1610109 h 3221840"/>
              <a:gd name="connsiteX33" fmla="*/ 6120718 w 8389533"/>
              <a:gd name="connsiteY33" fmla="*/ 1663584 h 3221840"/>
              <a:gd name="connsiteX34" fmla="*/ 6109146 w 8389533"/>
              <a:gd name="connsiteY34" fmla="*/ 2145902 h 3221840"/>
              <a:gd name="connsiteX35" fmla="*/ 5214274 w 8389533"/>
              <a:gd name="connsiteY35" fmla="*/ 2980681 h 3221840"/>
              <a:gd name="connsiteX36" fmla="*/ 4319405 w 8389533"/>
              <a:gd name="connsiteY36" fmla="*/ 2139718 h 3221840"/>
              <a:gd name="connsiteX37" fmla="*/ 4307833 w 8389533"/>
              <a:gd name="connsiteY37" fmla="*/ 1662811 h 3221840"/>
              <a:gd name="connsiteX38" fmla="*/ 4308695 w 8389533"/>
              <a:gd name="connsiteY38" fmla="*/ 1611731 h 3221840"/>
              <a:gd name="connsiteX39" fmla="*/ 4310614 w 8389533"/>
              <a:gd name="connsiteY39" fmla="*/ 1611731 h 3221840"/>
              <a:gd name="connsiteX40" fmla="*/ 4310898 w 8389533"/>
              <a:gd name="connsiteY40" fmla="*/ 1552072 h 3221840"/>
              <a:gd name="connsiteX41" fmla="*/ 4311670 w 8389533"/>
              <a:gd name="connsiteY41" fmla="*/ 1137775 h 3221840"/>
              <a:gd name="connsiteX42" fmla="*/ 3176106 w 8389533"/>
              <a:gd name="connsiteY42" fmla="*/ 0 h 3221840"/>
              <a:gd name="connsiteX43" fmla="*/ 2040549 w 8389533"/>
              <a:gd name="connsiteY43" fmla="*/ 1137775 h 3221840"/>
              <a:gd name="connsiteX44" fmla="*/ 2043345 w 8389533"/>
              <a:gd name="connsiteY44" fmla="*/ 1499602 h 3221840"/>
              <a:gd name="connsiteX45" fmla="*/ 2044170 w 8389533"/>
              <a:gd name="connsiteY45" fmla="*/ 1610109 h 3221840"/>
              <a:gd name="connsiteX46" fmla="*/ 2041103 w 8389533"/>
              <a:gd name="connsiteY46" fmla="*/ 1610109 h 3221840"/>
              <a:gd name="connsiteX47" fmla="*/ 2042001 w 8389533"/>
              <a:gd name="connsiteY47" fmla="*/ 1663584 h 3221840"/>
              <a:gd name="connsiteX48" fmla="*/ 2030429 w 8389533"/>
              <a:gd name="connsiteY48" fmla="*/ 2145902 h 3221840"/>
              <a:gd name="connsiteX49" fmla="*/ 1135557 w 8389533"/>
              <a:gd name="connsiteY49" fmla="*/ 2980681 h 3221840"/>
              <a:gd name="connsiteX50" fmla="*/ 240688 w 8389533"/>
              <a:gd name="connsiteY50" fmla="*/ 2139718 h 3221840"/>
              <a:gd name="connsiteX51" fmla="*/ 229116 w 8389533"/>
              <a:gd name="connsiteY51" fmla="*/ 1662811 h 3221840"/>
              <a:gd name="connsiteX52" fmla="*/ 230005 w 8389533"/>
              <a:gd name="connsiteY52" fmla="*/ 1610109 h 3221840"/>
              <a:gd name="connsiteX53" fmla="*/ 3633 w 8389533"/>
              <a:gd name="connsiteY53" fmla="*/ 1610109 h 3221840"/>
              <a:gd name="connsiteX54" fmla="*/ 2796 w 8389533"/>
              <a:gd name="connsiteY54" fmla="*/ 1722238 h 3221840"/>
              <a:gd name="connsiteX55" fmla="*/ 0 w 8389533"/>
              <a:gd name="connsiteY55" fmla="*/ 2084065 h 3221840"/>
              <a:gd name="connsiteX56" fmla="*/ 1135557 w 8389533"/>
              <a:gd name="connsiteY56" fmla="*/ 3221840 h 32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389533" h="3221840">
                <a:moveTo>
                  <a:pt x="1135557" y="3221840"/>
                </a:moveTo>
                <a:cubicBezTo>
                  <a:pt x="1765053" y="3221840"/>
                  <a:pt x="2271121" y="2714788"/>
                  <a:pt x="2271121" y="2084065"/>
                </a:cubicBezTo>
                <a:cubicBezTo>
                  <a:pt x="2271121" y="2065515"/>
                  <a:pt x="2271121" y="1875371"/>
                  <a:pt x="2270349" y="1669768"/>
                </a:cubicBezTo>
                <a:lnTo>
                  <a:pt x="2270073" y="1611731"/>
                </a:lnTo>
                <a:lnTo>
                  <a:pt x="2270554" y="1611731"/>
                </a:lnTo>
                <a:lnTo>
                  <a:pt x="2269665" y="1559029"/>
                </a:lnTo>
                <a:cubicBezTo>
                  <a:pt x="2267351" y="1372749"/>
                  <a:pt x="2268894" y="1190335"/>
                  <a:pt x="2281237" y="1082122"/>
                </a:cubicBezTo>
                <a:cubicBezTo>
                  <a:pt x="2336781" y="587438"/>
                  <a:pt x="2750274" y="241159"/>
                  <a:pt x="3176106" y="241159"/>
                </a:cubicBezTo>
                <a:cubicBezTo>
                  <a:pt x="3601942" y="241159"/>
                  <a:pt x="4015434" y="587438"/>
                  <a:pt x="4070978" y="1075938"/>
                </a:cubicBezTo>
                <a:cubicBezTo>
                  <a:pt x="4083322" y="1187243"/>
                  <a:pt x="4084864" y="1371203"/>
                  <a:pt x="4082550" y="1558256"/>
                </a:cubicBezTo>
                <a:lnTo>
                  <a:pt x="4081652" y="1611731"/>
                </a:lnTo>
                <a:lnTo>
                  <a:pt x="4082338" y="1611731"/>
                </a:lnTo>
                <a:lnTo>
                  <a:pt x="4081513" y="1722238"/>
                </a:lnTo>
                <a:cubicBezTo>
                  <a:pt x="4080073" y="1909338"/>
                  <a:pt x="4078717" y="2066674"/>
                  <a:pt x="4078717" y="2084065"/>
                </a:cubicBezTo>
                <a:cubicBezTo>
                  <a:pt x="4078717" y="2714788"/>
                  <a:pt x="4590954" y="3221840"/>
                  <a:pt x="5214274" y="3221840"/>
                </a:cubicBezTo>
                <a:cubicBezTo>
                  <a:pt x="5843770" y="3221840"/>
                  <a:pt x="6349838" y="2714788"/>
                  <a:pt x="6349838" y="2084065"/>
                </a:cubicBezTo>
                <a:cubicBezTo>
                  <a:pt x="6349838" y="2065515"/>
                  <a:pt x="6349838" y="1875371"/>
                  <a:pt x="6349066" y="1669768"/>
                </a:cubicBezTo>
                <a:lnTo>
                  <a:pt x="6348782" y="1610109"/>
                </a:lnTo>
                <a:lnTo>
                  <a:pt x="6348390" y="1610109"/>
                </a:lnTo>
                <a:lnTo>
                  <a:pt x="6347528" y="1559029"/>
                </a:lnTo>
                <a:cubicBezTo>
                  <a:pt x="6345214" y="1372749"/>
                  <a:pt x="6346757" y="1190335"/>
                  <a:pt x="6359100" y="1082122"/>
                </a:cubicBezTo>
                <a:cubicBezTo>
                  <a:pt x="6414644" y="587438"/>
                  <a:pt x="6828137" y="241159"/>
                  <a:pt x="7253969" y="241159"/>
                </a:cubicBezTo>
                <a:cubicBezTo>
                  <a:pt x="7679805" y="241159"/>
                  <a:pt x="8093297" y="587438"/>
                  <a:pt x="8148841" y="1075938"/>
                </a:cubicBezTo>
                <a:cubicBezTo>
                  <a:pt x="8161185" y="1187243"/>
                  <a:pt x="8162727" y="1371203"/>
                  <a:pt x="8160413" y="1558256"/>
                </a:cubicBezTo>
                <a:lnTo>
                  <a:pt x="8159515" y="1611731"/>
                </a:lnTo>
                <a:lnTo>
                  <a:pt x="8388477" y="1611731"/>
                </a:lnTo>
                <a:lnTo>
                  <a:pt x="8388761" y="1552072"/>
                </a:lnTo>
                <a:cubicBezTo>
                  <a:pt x="8389533" y="1346469"/>
                  <a:pt x="8389533" y="1156325"/>
                  <a:pt x="8389533" y="1137775"/>
                </a:cubicBezTo>
                <a:cubicBezTo>
                  <a:pt x="8389533" y="507052"/>
                  <a:pt x="7883465" y="0"/>
                  <a:pt x="7253969" y="0"/>
                </a:cubicBezTo>
                <a:cubicBezTo>
                  <a:pt x="6630649" y="0"/>
                  <a:pt x="6118412" y="507052"/>
                  <a:pt x="6118412" y="1137775"/>
                </a:cubicBezTo>
                <a:cubicBezTo>
                  <a:pt x="6118412" y="1155166"/>
                  <a:pt x="6119768" y="1312502"/>
                  <a:pt x="6121208" y="1499602"/>
                </a:cubicBezTo>
                <a:lnTo>
                  <a:pt x="6122033" y="1610109"/>
                </a:lnTo>
                <a:lnTo>
                  <a:pt x="6119820" y="1610109"/>
                </a:lnTo>
                <a:lnTo>
                  <a:pt x="6120718" y="1663584"/>
                </a:lnTo>
                <a:cubicBezTo>
                  <a:pt x="6123032" y="1850637"/>
                  <a:pt x="6121490" y="2034597"/>
                  <a:pt x="6109146" y="2145902"/>
                </a:cubicBezTo>
                <a:cubicBezTo>
                  <a:pt x="6053602" y="2634402"/>
                  <a:pt x="5640110" y="2980681"/>
                  <a:pt x="5214274" y="2980681"/>
                </a:cubicBezTo>
                <a:cubicBezTo>
                  <a:pt x="4788442" y="2980681"/>
                  <a:pt x="4374949" y="2634402"/>
                  <a:pt x="4319405" y="2139718"/>
                </a:cubicBezTo>
                <a:cubicBezTo>
                  <a:pt x="4307062" y="2031505"/>
                  <a:pt x="4305519" y="1849091"/>
                  <a:pt x="4307833" y="1662811"/>
                </a:cubicBezTo>
                <a:lnTo>
                  <a:pt x="4308695" y="1611731"/>
                </a:lnTo>
                <a:lnTo>
                  <a:pt x="4310614" y="1611731"/>
                </a:lnTo>
                <a:lnTo>
                  <a:pt x="4310898" y="1552072"/>
                </a:lnTo>
                <a:cubicBezTo>
                  <a:pt x="4311670" y="1346469"/>
                  <a:pt x="4311670" y="1156325"/>
                  <a:pt x="4311670" y="1137775"/>
                </a:cubicBezTo>
                <a:cubicBezTo>
                  <a:pt x="4311670" y="507052"/>
                  <a:pt x="3805602" y="0"/>
                  <a:pt x="3176106" y="0"/>
                </a:cubicBezTo>
                <a:cubicBezTo>
                  <a:pt x="2552786" y="0"/>
                  <a:pt x="2040549" y="507052"/>
                  <a:pt x="2040549" y="1137775"/>
                </a:cubicBezTo>
                <a:cubicBezTo>
                  <a:pt x="2040549" y="1155166"/>
                  <a:pt x="2041905" y="1312502"/>
                  <a:pt x="2043345" y="1499602"/>
                </a:cubicBezTo>
                <a:lnTo>
                  <a:pt x="2044170" y="1610109"/>
                </a:lnTo>
                <a:lnTo>
                  <a:pt x="2041103" y="1610109"/>
                </a:lnTo>
                <a:lnTo>
                  <a:pt x="2042001" y="1663584"/>
                </a:lnTo>
                <a:cubicBezTo>
                  <a:pt x="2044315" y="1850637"/>
                  <a:pt x="2042773" y="2034597"/>
                  <a:pt x="2030429" y="2145902"/>
                </a:cubicBezTo>
                <a:cubicBezTo>
                  <a:pt x="1974885" y="2634402"/>
                  <a:pt x="1561393" y="2980681"/>
                  <a:pt x="1135557" y="2980681"/>
                </a:cubicBezTo>
                <a:cubicBezTo>
                  <a:pt x="709725" y="2980681"/>
                  <a:pt x="296232" y="2634402"/>
                  <a:pt x="240688" y="2139718"/>
                </a:cubicBezTo>
                <a:cubicBezTo>
                  <a:pt x="228345" y="2031505"/>
                  <a:pt x="226802" y="1849091"/>
                  <a:pt x="229116" y="1662811"/>
                </a:cubicBezTo>
                <a:lnTo>
                  <a:pt x="230005" y="1610109"/>
                </a:lnTo>
                <a:lnTo>
                  <a:pt x="3633" y="1610109"/>
                </a:lnTo>
                <a:lnTo>
                  <a:pt x="2796" y="1722238"/>
                </a:lnTo>
                <a:cubicBezTo>
                  <a:pt x="1356" y="1909338"/>
                  <a:pt x="0" y="2066674"/>
                  <a:pt x="0" y="2084065"/>
                </a:cubicBezTo>
                <a:cubicBezTo>
                  <a:pt x="0" y="2714788"/>
                  <a:pt x="512237" y="3221840"/>
                  <a:pt x="1135557" y="3221840"/>
                </a:cubicBezTo>
                <a:close/>
              </a:path>
            </a:pathLst>
          </a:custGeom>
          <a:gradFill>
            <a:gsLst>
              <a:gs pos="8000">
                <a:srgbClr val="FB6F18"/>
              </a:gs>
              <a:gs pos="90000">
                <a:srgbClr val="425480"/>
              </a:gs>
              <a:gs pos="64000">
                <a:srgbClr val="C14A8B"/>
              </a:gs>
              <a:gs pos="34000">
                <a:srgbClr val="EF314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EE2D90F-43D9-4D87-90CE-0C11AA15C49C}"/>
              </a:ext>
            </a:extLst>
          </p:cNvPr>
          <p:cNvSpPr txBox="1"/>
          <p:nvPr/>
        </p:nvSpPr>
        <p:spPr>
          <a:xfrm>
            <a:off x="1527911" y="4069828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팀원소개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2" name="Straight Connector 64">
            <a:extLst>
              <a:ext uri="{FF2B5EF4-FFF2-40B4-BE49-F238E27FC236}">
                <a16:creationId xmlns="" xmlns:a16="http://schemas.microsoft.com/office/drawing/2014/main" id="{54A40F4F-FA0C-480C-837F-BEF0C0C3914F}"/>
              </a:ext>
            </a:extLst>
          </p:cNvPr>
          <p:cNvCxnSpPr>
            <a:cxnSpLocks/>
          </p:cNvCxnSpPr>
          <p:nvPr/>
        </p:nvCxnSpPr>
        <p:spPr>
          <a:xfrm>
            <a:off x="877445" y="5854454"/>
            <a:ext cx="1070495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F554A0B-D125-409D-BDAE-4CCDA329C4CB}"/>
              </a:ext>
            </a:extLst>
          </p:cNvPr>
          <p:cNvSpPr txBox="1"/>
          <p:nvPr/>
        </p:nvSpPr>
        <p:spPr>
          <a:xfrm>
            <a:off x="9455681" y="2695647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개발일정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242F8C9-0CD1-44CB-AE49-29E52403697E}"/>
              </a:ext>
            </a:extLst>
          </p:cNvPr>
          <p:cNvSpPr txBox="1"/>
          <p:nvPr/>
        </p:nvSpPr>
        <p:spPr>
          <a:xfrm>
            <a:off x="6863695" y="3845856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적용기술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22386BFB-B1E5-4856-8D5F-CE9E65D798F2}"/>
              </a:ext>
            </a:extLst>
          </p:cNvPr>
          <p:cNvSpPr txBox="1"/>
          <p:nvPr/>
        </p:nvSpPr>
        <p:spPr>
          <a:xfrm>
            <a:off x="4217444" y="2700080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기획의도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97DAE9BD-6DE1-42AE-A816-A18EFD13DD34}"/>
              </a:ext>
            </a:extLst>
          </p:cNvPr>
          <p:cNvGrpSpPr/>
          <p:nvPr/>
        </p:nvGrpSpPr>
        <p:grpSpPr>
          <a:xfrm>
            <a:off x="9444724" y="3279745"/>
            <a:ext cx="1440000" cy="1440000"/>
            <a:chOff x="9444724" y="3279745"/>
            <a:chExt cx="1440000" cy="1440000"/>
          </a:xfrm>
        </p:grpSpPr>
        <p:sp>
          <p:nvSpPr>
            <p:cNvPr id="10" name="Oval 25">
              <a:extLst>
                <a:ext uri="{FF2B5EF4-FFF2-40B4-BE49-F238E27FC236}">
                  <a16:creationId xmlns="" xmlns:a16="http://schemas.microsoft.com/office/drawing/2014/main" id="{AC46C0A3-DBBB-4365-8730-81BBFA3DC8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444724" y="3279745"/>
              <a:ext cx="1440000" cy="1440000"/>
            </a:xfrm>
            <a:prstGeom prst="ellipse">
              <a:avLst/>
            </a:prstGeom>
            <a:solidFill>
              <a:srgbClr val="425480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="" xmlns:a16="http://schemas.microsoft.com/office/drawing/2014/main" id="{9B06E401-56F3-4E43-8C57-35D43F292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969" y="3542749"/>
              <a:ext cx="939648" cy="939648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E1751BB0-4747-4E2E-B210-C5B86B52DCE3}"/>
              </a:ext>
            </a:extLst>
          </p:cNvPr>
          <p:cNvGrpSpPr/>
          <p:nvPr/>
        </p:nvGrpSpPr>
        <p:grpSpPr>
          <a:xfrm>
            <a:off x="4197252" y="3279745"/>
            <a:ext cx="1440000" cy="1440000"/>
            <a:chOff x="4197252" y="3279745"/>
            <a:chExt cx="1440000" cy="1440000"/>
          </a:xfrm>
        </p:grpSpPr>
        <p:sp>
          <p:nvSpPr>
            <p:cNvPr id="9" name="Oval 22">
              <a:extLst>
                <a:ext uri="{FF2B5EF4-FFF2-40B4-BE49-F238E27FC236}">
                  <a16:creationId xmlns="" xmlns:a16="http://schemas.microsoft.com/office/drawing/2014/main" id="{86EFB533-CD85-45F3-83EC-5B20E050D2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97252" y="3279745"/>
              <a:ext cx="1440000" cy="1440000"/>
            </a:xfrm>
            <a:prstGeom prst="ellipse">
              <a:avLst/>
            </a:prstGeom>
            <a:solidFill>
              <a:srgbClr val="EF314C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="" xmlns:a16="http://schemas.microsoft.com/office/drawing/2014/main" id="{8D990A4A-10BB-4980-8212-FBA1FDED6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752" y="3527230"/>
              <a:ext cx="942606" cy="942606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F61FB012-BDCD-4B13-99FD-A75693EF19AE}"/>
              </a:ext>
            </a:extLst>
          </p:cNvPr>
          <p:cNvGrpSpPr/>
          <p:nvPr/>
        </p:nvGrpSpPr>
        <p:grpSpPr>
          <a:xfrm>
            <a:off x="1555619" y="2177430"/>
            <a:ext cx="1440000" cy="1440000"/>
            <a:chOff x="1555619" y="2177430"/>
            <a:chExt cx="1440000" cy="1440000"/>
          </a:xfrm>
        </p:grpSpPr>
        <p:sp>
          <p:nvSpPr>
            <p:cNvPr id="8" name="Oval 21">
              <a:extLst>
                <a:ext uri="{FF2B5EF4-FFF2-40B4-BE49-F238E27FC236}">
                  <a16:creationId xmlns="" xmlns:a16="http://schemas.microsoft.com/office/drawing/2014/main" id="{67F4DE28-28C1-4BA1-B98F-93BC739B26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55619" y="2177430"/>
              <a:ext cx="1440000" cy="1440000"/>
            </a:xfrm>
            <a:prstGeom prst="ellipse">
              <a:avLst/>
            </a:prstGeom>
            <a:solidFill>
              <a:srgbClr val="FB6F18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5D638274-52D8-4AFF-8F8C-5BB9205F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445" y="2328251"/>
              <a:ext cx="1073727" cy="1073727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FFB72FB2-A03B-4B98-AA68-313990DCBAF9}"/>
              </a:ext>
            </a:extLst>
          </p:cNvPr>
          <p:cNvGrpSpPr/>
          <p:nvPr/>
        </p:nvGrpSpPr>
        <p:grpSpPr>
          <a:xfrm>
            <a:off x="6793855" y="2177430"/>
            <a:ext cx="1440000" cy="1440000"/>
            <a:chOff x="6793855" y="2177430"/>
            <a:chExt cx="1440000" cy="1440000"/>
          </a:xfrm>
        </p:grpSpPr>
        <p:sp>
          <p:nvSpPr>
            <p:cNvPr id="11" name="Oval 24">
              <a:extLst>
                <a:ext uri="{FF2B5EF4-FFF2-40B4-BE49-F238E27FC236}">
                  <a16:creationId xmlns="" xmlns:a16="http://schemas.microsoft.com/office/drawing/2014/main" id="{EE713333-930F-4DB9-BA39-34ECD169A5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93855" y="2177430"/>
              <a:ext cx="1440000" cy="1440000"/>
            </a:xfrm>
            <a:prstGeom prst="ellipse">
              <a:avLst/>
            </a:prstGeom>
            <a:solidFill>
              <a:srgbClr val="C14A8B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="" xmlns:a16="http://schemas.microsoft.com/office/drawing/2014/main" id="{819BC679-EB7A-499B-A73C-E9C87BB9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014" y="2472480"/>
              <a:ext cx="929498" cy="929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8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63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35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29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7/23/2019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29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34773"/>
              </p:ext>
            </p:extLst>
          </p:nvPr>
        </p:nvGraphicFramePr>
        <p:xfrm>
          <a:off x="1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운동 리스트와 소모 칼로리 계산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, </a:t>
                      </a:r>
                      <a:r>
                        <a:rPr lang="ko-KR" altLang="en-US" sz="2000" b="1" dirty="0" err="1">
                          <a:latin typeface="Segoe UI Black" panose="020B0A02040204020203" pitchFamily="34" charset="0"/>
                        </a:rPr>
                        <a:t>결과창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613161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95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5807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96560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60500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59551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475389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623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Segoe UI Black" panose="020B0A02040204020203" pitchFamily="34" charset="0"/>
                        </a:rPr>
                        <a:t>메인 화면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640578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4162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날짜별 </a:t>
                      </a:r>
                      <a:r>
                        <a:rPr lang="ko-KR" altLang="en-US" sz="1400" baseline="0" dirty="0" smtClean="0">
                          <a:latin typeface="Segoe UI Black" panose="020B0A02040204020203" pitchFamily="34" charset="0"/>
                        </a:rPr>
                        <a:t>데이터 정보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공유 버튼을 눌렀을 시 화면을 캡쳐 한 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PNG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파일로 저장 하는 코드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Cardio,weight,diet,alcohol</a:t>
                      </a:r>
                      <a:endParaRPr lang="ko-KR" altLang="en-US" sz="1400" dirty="0" smtClean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Horizontal</a:t>
                      </a:r>
                      <a:r>
                        <a:rPr lang="en-US" altLang="ko-KR" sz="1400" b="0" baseline="0" dirty="0" smtClean="0">
                          <a:latin typeface="Segoe UI Black" panose="020B0A02040204020203" pitchFamily="34" charset="0"/>
                        </a:rPr>
                        <a:t> Calendar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32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(Diet)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278846" y="5715603"/>
            <a:ext cx="7541284" cy="602067"/>
          </a:xfrm>
          <a:prstGeom prst="rect">
            <a:avLst/>
          </a:prstGeom>
        </p:spPr>
        <p:txBody>
          <a:bodyPr vert="horz" lIns="36000" tIns="0" rIns="3600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아침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점심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저녁을 </a:t>
            </a:r>
            <a:r>
              <a:rPr lang="en-US" altLang="ko-KR" sz="2000" dirty="0" err="1">
                <a:solidFill>
                  <a:schemeClr val="bg1"/>
                </a:solidFill>
              </a:rPr>
              <a:t>diet_type_id</a:t>
            </a:r>
            <a:r>
              <a:rPr lang="ko-KR" altLang="en-US" sz="2000" dirty="0">
                <a:solidFill>
                  <a:schemeClr val="bg1"/>
                </a:solidFill>
              </a:rPr>
              <a:t>로 구분을 하고 </a:t>
            </a:r>
            <a:r>
              <a:rPr lang="en-US" altLang="ko-KR" sz="2000" dirty="0" err="1">
                <a:solidFill>
                  <a:schemeClr val="bg1"/>
                </a:solidFill>
              </a:rPr>
              <a:t>diet_menu_id</a:t>
            </a:r>
            <a:r>
              <a:rPr lang="ko-KR" altLang="en-US" sz="2000" dirty="0">
                <a:solidFill>
                  <a:schemeClr val="bg1"/>
                </a:solidFill>
              </a:rPr>
              <a:t>에 저장된 칼로리 값으로 각 음식의 합계 </a:t>
            </a:r>
            <a:r>
              <a:rPr lang="ko-KR" altLang="en-US" sz="2000" dirty="0" smtClean="0">
                <a:solidFill>
                  <a:schemeClr val="bg1"/>
                </a:solidFill>
              </a:rPr>
              <a:t>칼로리 </a:t>
            </a:r>
            <a:r>
              <a:rPr lang="ko-KR" altLang="en-US" sz="2000" dirty="0">
                <a:solidFill>
                  <a:schemeClr val="bg1"/>
                </a:solidFill>
              </a:rPr>
              <a:t>도출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6" y="1070032"/>
            <a:ext cx="2741056" cy="48729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22" y="595273"/>
            <a:ext cx="7541284" cy="46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478EAE9E-687D-42EB-A4E0-992C9D7563AE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(Drinking)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334265" y="5909569"/>
            <a:ext cx="7541284" cy="334213"/>
          </a:xfrm>
          <a:prstGeom prst="rect">
            <a:avLst/>
          </a:prstGeom>
        </p:spPr>
        <p:txBody>
          <a:bodyPr vert="horz" lIns="36000" tIns="0" rIns="3600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chemeClr val="bg1"/>
                </a:solidFill>
              </a:rPr>
              <a:t>user_id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에 현재 시간과 </a:t>
            </a:r>
            <a:r>
              <a:rPr lang="ko-KR" altLang="en-US" sz="2000" dirty="0" smtClean="0">
                <a:solidFill>
                  <a:schemeClr val="bg1"/>
                </a:solidFill>
              </a:rPr>
              <a:t>혈중 알코올 농도 수치</a:t>
            </a:r>
            <a:r>
              <a:rPr lang="en-US" altLang="ko-KR" sz="2000" dirty="0">
                <a:solidFill>
                  <a:schemeClr val="bg1"/>
                </a:solidFill>
              </a:rPr>
              <a:t>(level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  <a:r>
              <a:rPr lang="ko-KR" altLang="en-US" sz="2000" dirty="0" smtClean="0">
                <a:solidFill>
                  <a:schemeClr val="bg1"/>
                </a:solidFill>
              </a:rPr>
              <a:t>를 </a:t>
            </a:r>
            <a:r>
              <a:rPr lang="ko-KR" altLang="en-US" sz="2000" dirty="0">
                <a:solidFill>
                  <a:schemeClr val="bg1"/>
                </a:solidFill>
              </a:rPr>
              <a:t>담음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386" y="1070032"/>
            <a:ext cx="2741056" cy="4872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86" y="595272"/>
            <a:ext cx="7369112" cy="47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36AC8EBB-3918-45DD-86B4-68A93F6E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94" y="648532"/>
            <a:ext cx="8343900" cy="40243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: Shape 197">
            <a:extLst>
              <a:ext uri="{FF2B5EF4-FFF2-40B4-BE49-F238E27FC236}">
                <a16:creationId xmlns="" xmlns:a16="http://schemas.microsoft.com/office/drawing/2014/main" id="{659B28A5-3F39-4F5B-B84B-C45FFE5A3199}"/>
              </a:ext>
            </a:extLst>
          </p:cNvPr>
          <p:cNvSpPr/>
          <p:nvPr/>
        </p:nvSpPr>
        <p:spPr>
          <a:xfrm flipV="1">
            <a:off x="877445" y="1476739"/>
            <a:ext cx="10704955" cy="3904522"/>
          </a:xfrm>
          <a:custGeom>
            <a:avLst/>
            <a:gdLst>
              <a:gd name="connsiteX0" fmla="*/ 1135557 w 8389533"/>
              <a:gd name="connsiteY0" fmla="*/ 3221840 h 3221840"/>
              <a:gd name="connsiteX1" fmla="*/ 2271121 w 8389533"/>
              <a:gd name="connsiteY1" fmla="*/ 2084065 h 3221840"/>
              <a:gd name="connsiteX2" fmla="*/ 2270349 w 8389533"/>
              <a:gd name="connsiteY2" fmla="*/ 1669768 h 3221840"/>
              <a:gd name="connsiteX3" fmla="*/ 2270073 w 8389533"/>
              <a:gd name="connsiteY3" fmla="*/ 1611731 h 3221840"/>
              <a:gd name="connsiteX4" fmla="*/ 2270554 w 8389533"/>
              <a:gd name="connsiteY4" fmla="*/ 1611731 h 3221840"/>
              <a:gd name="connsiteX5" fmla="*/ 2269665 w 8389533"/>
              <a:gd name="connsiteY5" fmla="*/ 1559029 h 3221840"/>
              <a:gd name="connsiteX6" fmla="*/ 2281237 w 8389533"/>
              <a:gd name="connsiteY6" fmla="*/ 1082122 h 3221840"/>
              <a:gd name="connsiteX7" fmla="*/ 3176106 w 8389533"/>
              <a:gd name="connsiteY7" fmla="*/ 241159 h 3221840"/>
              <a:gd name="connsiteX8" fmla="*/ 4070978 w 8389533"/>
              <a:gd name="connsiteY8" fmla="*/ 1075938 h 3221840"/>
              <a:gd name="connsiteX9" fmla="*/ 4082550 w 8389533"/>
              <a:gd name="connsiteY9" fmla="*/ 1558256 h 3221840"/>
              <a:gd name="connsiteX10" fmla="*/ 4081652 w 8389533"/>
              <a:gd name="connsiteY10" fmla="*/ 1611731 h 3221840"/>
              <a:gd name="connsiteX11" fmla="*/ 4082338 w 8389533"/>
              <a:gd name="connsiteY11" fmla="*/ 1611731 h 3221840"/>
              <a:gd name="connsiteX12" fmla="*/ 4081513 w 8389533"/>
              <a:gd name="connsiteY12" fmla="*/ 1722238 h 3221840"/>
              <a:gd name="connsiteX13" fmla="*/ 4078717 w 8389533"/>
              <a:gd name="connsiteY13" fmla="*/ 2084065 h 3221840"/>
              <a:gd name="connsiteX14" fmla="*/ 5214274 w 8389533"/>
              <a:gd name="connsiteY14" fmla="*/ 3221840 h 3221840"/>
              <a:gd name="connsiteX15" fmla="*/ 6349838 w 8389533"/>
              <a:gd name="connsiteY15" fmla="*/ 2084065 h 3221840"/>
              <a:gd name="connsiteX16" fmla="*/ 6349066 w 8389533"/>
              <a:gd name="connsiteY16" fmla="*/ 1669768 h 3221840"/>
              <a:gd name="connsiteX17" fmla="*/ 6348782 w 8389533"/>
              <a:gd name="connsiteY17" fmla="*/ 1610109 h 3221840"/>
              <a:gd name="connsiteX18" fmla="*/ 6348390 w 8389533"/>
              <a:gd name="connsiteY18" fmla="*/ 1610109 h 3221840"/>
              <a:gd name="connsiteX19" fmla="*/ 6347528 w 8389533"/>
              <a:gd name="connsiteY19" fmla="*/ 1559029 h 3221840"/>
              <a:gd name="connsiteX20" fmla="*/ 6359100 w 8389533"/>
              <a:gd name="connsiteY20" fmla="*/ 1082122 h 3221840"/>
              <a:gd name="connsiteX21" fmla="*/ 7253969 w 8389533"/>
              <a:gd name="connsiteY21" fmla="*/ 241159 h 3221840"/>
              <a:gd name="connsiteX22" fmla="*/ 8148841 w 8389533"/>
              <a:gd name="connsiteY22" fmla="*/ 1075938 h 3221840"/>
              <a:gd name="connsiteX23" fmla="*/ 8160413 w 8389533"/>
              <a:gd name="connsiteY23" fmla="*/ 1558256 h 3221840"/>
              <a:gd name="connsiteX24" fmla="*/ 8159515 w 8389533"/>
              <a:gd name="connsiteY24" fmla="*/ 1611731 h 3221840"/>
              <a:gd name="connsiteX25" fmla="*/ 8388477 w 8389533"/>
              <a:gd name="connsiteY25" fmla="*/ 1611731 h 3221840"/>
              <a:gd name="connsiteX26" fmla="*/ 8388761 w 8389533"/>
              <a:gd name="connsiteY26" fmla="*/ 1552072 h 3221840"/>
              <a:gd name="connsiteX27" fmla="*/ 8389533 w 8389533"/>
              <a:gd name="connsiteY27" fmla="*/ 1137775 h 3221840"/>
              <a:gd name="connsiteX28" fmla="*/ 7253969 w 8389533"/>
              <a:gd name="connsiteY28" fmla="*/ 0 h 3221840"/>
              <a:gd name="connsiteX29" fmla="*/ 6118412 w 8389533"/>
              <a:gd name="connsiteY29" fmla="*/ 1137775 h 3221840"/>
              <a:gd name="connsiteX30" fmla="*/ 6121208 w 8389533"/>
              <a:gd name="connsiteY30" fmla="*/ 1499602 h 3221840"/>
              <a:gd name="connsiteX31" fmla="*/ 6122033 w 8389533"/>
              <a:gd name="connsiteY31" fmla="*/ 1610109 h 3221840"/>
              <a:gd name="connsiteX32" fmla="*/ 6119820 w 8389533"/>
              <a:gd name="connsiteY32" fmla="*/ 1610109 h 3221840"/>
              <a:gd name="connsiteX33" fmla="*/ 6120718 w 8389533"/>
              <a:gd name="connsiteY33" fmla="*/ 1663584 h 3221840"/>
              <a:gd name="connsiteX34" fmla="*/ 6109146 w 8389533"/>
              <a:gd name="connsiteY34" fmla="*/ 2145902 h 3221840"/>
              <a:gd name="connsiteX35" fmla="*/ 5214274 w 8389533"/>
              <a:gd name="connsiteY35" fmla="*/ 2980681 h 3221840"/>
              <a:gd name="connsiteX36" fmla="*/ 4319405 w 8389533"/>
              <a:gd name="connsiteY36" fmla="*/ 2139718 h 3221840"/>
              <a:gd name="connsiteX37" fmla="*/ 4307833 w 8389533"/>
              <a:gd name="connsiteY37" fmla="*/ 1662811 h 3221840"/>
              <a:gd name="connsiteX38" fmla="*/ 4308695 w 8389533"/>
              <a:gd name="connsiteY38" fmla="*/ 1611731 h 3221840"/>
              <a:gd name="connsiteX39" fmla="*/ 4310614 w 8389533"/>
              <a:gd name="connsiteY39" fmla="*/ 1611731 h 3221840"/>
              <a:gd name="connsiteX40" fmla="*/ 4310898 w 8389533"/>
              <a:gd name="connsiteY40" fmla="*/ 1552072 h 3221840"/>
              <a:gd name="connsiteX41" fmla="*/ 4311670 w 8389533"/>
              <a:gd name="connsiteY41" fmla="*/ 1137775 h 3221840"/>
              <a:gd name="connsiteX42" fmla="*/ 3176106 w 8389533"/>
              <a:gd name="connsiteY42" fmla="*/ 0 h 3221840"/>
              <a:gd name="connsiteX43" fmla="*/ 2040549 w 8389533"/>
              <a:gd name="connsiteY43" fmla="*/ 1137775 h 3221840"/>
              <a:gd name="connsiteX44" fmla="*/ 2043345 w 8389533"/>
              <a:gd name="connsiteY44" fmla="*/ 1499602 h 3221840"/>
              <a:gd name="connsiteX45" fmla="*/ 2044170 w 8389533"/>
              <a:gd name="connsiteY45" fmla="*/ 1610109 h 3221840"/>
              <a:gd name="connsiteX46" fmla="*/ 2041103 w 8389533"/>
              <a:gd name="connsiteY46" fmla="*/ 1610109 h 3221840"/>
              <a:gd name="connsiteX47" fmla="*/ 2042001 w 8389533"/>
              <a:gd name="connsiteY47" fmla="*/ 1663584 h 3221840"/>
              <a:gd name="connsiteX48" fmla="*/ 2030429 w 8389533"/>
              <a:gd name="connsiteY48" fmla="*/ 2145902 h 3221840"/>
              <a:gd name="connsiteX49" fmla="*/ 1135557 w 8389533"/>
              <a:gd name="connsiteY49" fmla="*/ 2980681 h 3221840"/>
              <a:gd name="connsiteX50" fmla="*/ 240688 w 8389533"/>
              <a:gd name="connsiteY50" fmla="*/ 2139718 h 3221840"/>
              <a:gd name="connsiteX51" fmla="*/ 229116 w 8389533"/>
              <a:gd name="connsiteY51" fmla="*/ 1662811 h 3221840"/>
              <a:gd name="connsiteX52" fmla="*/ 230005 w 8389533"/>
              <a:gd name="connsiteY52" fmla="*/ 1610109 h 3221840"/>
              <a:gd name="connsiteX53" fmla="*/ 3633 w 8389533"/>
              <a:gd name="connsiteY53" fmla="*/ 1610109 h 3221840"/>
              <a:gd name="connsiteX54" fmla="*/ 2796 w 8389533"/>
              <a:gd name="connsiteY54" fmla="*/ 1722238 h 3221840"/>
              <a:gd name="connsiteX55" fmla="*/ 0 w 8389533"/>
              <a:gd name="connsiteY55" fmla="*/ 2084065 h 3221840"/>
              <a:gd name="connsiteX56" fmla="*/ 1135557 w 8389533"/>
              <a:gd name="connsiteY56" fmla="*/ 3221840 h 32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389533" h="3221840">
                <a:moveTo>
                  <a:pt x="1135557" y="3221840"/>
                </a:moveTo>
                <a:cubicBezTo>
                  <a:pt x="1765053" y="3221840"/>
                  <a:pt x="2271121" y="2714788"/>
                  <a:pt x="2271121" y="2084065"/>
                </a:cubicBezTo>
                <a:cubicBezTo>
                  <a:pt x="2271121" y="2065515"/>
                  <a:pt x="2271121" y="1875371"/>
                  <a:pt x="2270349" y="1669768"/>
                </a:cubicBezTo>
                <a:lnTo>
                  <a:pt x="2270073" y="1611731"/>
                </a:lnTo>
                <a:lnTo>
                  <a:pt x="2270554" y="1611731"/>
                </a:lnTo>
                <a:lnTo>
                  <a:pt x="2269665" y="1559029"/>
                </a:lnTo>
                <a:cubicBezTo>
                  <a:pt x="2267351" y="1372749"/>
                  <a:pt x="2268894" y="1190335"/>
                  <a:pt x="2281237" y="1082122"/>
                </a:cubicBezTo>
                <a:cubicBezTo>
                  <a:pt x="2336781" y="587438"/>
                  <a:pt x="2750274" y="241159"/>
                  <a:pt x="3176106" y="241159"/>
                </a:cubicBezTo>
                <a:cubicBezTo>
                  <a:pt x="3601942" y="241159"/>
                  <a:pt x="4015434" y="587438"/>
                  <a:pt x="4070978" y="1075938"/>
                </a:cubicBezTo>
                <a:cubicBezTo>
                  <a:pt x="4083322" y="1187243"/>
                  <a:pt x="4084864" y="1371203"/>
                  <a:pt x="4082550" y="1558256"/>
                </a:cubicBezTo>
                <a:lnTo>
                  <a:pt x="4081652" y="1611731"/>
                </a:lnTo>
                <a:lnTo>
                  <a:pt x="4082338" y="1611731"/>
                </a:lnTo>
                <a:lnTo>
                  <a:pt x="4081513" y="1722238"/>
                </a:lnTo>
                <a:cubicBezTo>
                  <a:pt x="4080073" y="1909338"/>
                  <a:pt x="4078717" y="2066674"/>
                  <a:pt x="4078717" y="2084065"/>
                </a:cubicBezTo>
                <a:cubicBezTo>
                  <a:pt x="4078717" y="2714788"/>
                  <a:pt x="4590954" y="3221840"/>
                  <a:pt x="5214274" y="3221840"/>
                </a:cubicBezTo>
                <a:cubicBezTo>
                  <a:pt x="5843770" y="3221840"/>
                  <a:pt x="6349838" y="2714788"/>
                  <a:pt x="6349838" y="2084065"/>
                </a:cubicBezTo>
                <a:cubicBezTo>
                  <a:pt x="6349838" y="2065515"/>
                  <a:pt x="6349838" y="1875371"/>
                  <a:pt x="6349066" y="1669768"/>
                </a:cubicBezTo>
                <a:lnTo>
                  <a:pt x="6348782" y="1610109"/>
                </a:lnTo>
                <a:lnTo>
                  <a:pt x="6348390" y="1610109"/>
                </a:lnTo>
                <a:lnTo>
                  <a:pt x="6347528" y="1559029"/>
                </a:lnTo>
                <a:cubicBezTo>
                  <a:pt x="6345214" y="1372749"/>
                  <a:pt x="6346757" y="1190335"/>
                  <a:pt x="6359100" y="1082122"/>
                </a:cubicBezTo>
                <a:cubicBezTo>
                  <a:pt x="6414644" y="587438"/>
                  <a:pt x="6828137" y="241159"/>
                  <a:pt x="7253969" y="241159"/>
                </a:cubicBezTo>
                <a:cubicBezTo>
                  <a:pt x="7679805" y="241159"/>
                  <a:pt x="8093297" y="587438"/>
                  <a:pt x="8148841" y="1075938"/>
                </a:cubicBezTo>
                <a:cubicBezTo>
                  <a:pt x="8161185" y="1187243"/>
                  <a:pt x="8162727" y="1371203"/>
                  <a:pt x="8160413" y="1558256"/>
                </a:cubicBezTo>
                <a:lnTo>
                  <a:pt x="8159515" y="1611731"/>
                </a:lnTo>
                <a:lnTo>
                  <a:pt x="8388477" y="1611731"/>
                </a:lnTo>
                <a:lnTo>
                  <a:pt x="8388761" y="1552072"/>
                </a:lnTo>
                <a:cubicBezTo>
                  <a:pt x="8389533" y="1346469"/>
                  <a:pt x="8389533" y="1156325"/>
                  <a:pt x="8389533" y="1137775"/>
                </a:cubicBezTo>
                <a:cubicBezTo>
                  <a:pt x="8389533" y="507052"/>
                  <a:pt x="7883465" y="0"/>
                  <a:pt x="7253969" y="0"/>
                </a:cubicBezTo>
                <a:cubicBezTo>
                  <a:pt x="6630649" y="0"/>
                  <a:pt x="6118412" y="507052"/>
                  <a:pt x="6118412" y="1137775"/>
                </a:cubicBezTo>
                <a:cubicBezTo>
                  <a:pt x="6118412" y="1155166"/>
                  <a:pt x="6119768" y="1312502"/>
                  <a:pt x="6121208" y="1499602"/>
                </a:cubicBezTo>
                <a:lnTo>
                  <a:pt x="6122033" y="1610109"/>
                </a:lnTo>
                <a:lnTo>
                  <a:pt x="6119820" y="1610109"/>
                </a:lnTo>
                <a:lnTo>
                  <a:pt x="6120718" y="1663584"/>
                </a:lnTo>
                <a:cubicBezTo>
                  <a:pt x="6123032" y="1850637"/>
                  <a:pt x="6121490" y="2034597"/>
                  <a:pt x="6109146" y="2145902"/>
                </a:cubicBezTo>
                <a:cubicBezTo>
                  <a:pt x="6053602" y="2634402"/>
                  <a:pt x="5640110" y="2980681"/>
                  <a:pt x="5214274" y="2980681"/>
                </a:cubicBezTo>
                <a:cubicBezTo>
                  <a:pt x="4788442" y="2980681"/>
                  <a:pt x="4374949" y="2634402"/>
                  <a:pt x="4319405" y="2139718"/>
                </a:cubicBezTo>
                <a:cubicBezTo>
                  <a:pt x="4307062" y="2031505"/>
                  <a:pt x="4305519" y="1849091"/>
                  <a:pt x="4307833" y="1662811"/>
                </a:cubicBezTo>
                <a:lnTo>
                  <a:pt x="4308695" y="1611731"/>
                </a:lnTo>
                <a:lnTo>
                  <a:pt x="4310614" y="1611731"/>
                </a:lnTo>
                <a:lnTo>
                  <a:pt x="4310898" y="1552072"/>
                </a:lnTo>
                <a:cubicBezTo>
                  <a:pt x="4311670" y="1346469"/>
                  <a:pt x="4311670" y="1156325"/>
                  <a:pt x="4311670" y="1137775"/>
                </a:cubicBezTo>
                <a:cubicBezTo>
                  <a:pt x="4311670" y="507052"/>
                  <a:pt x="3805602" y="0"/>
                  <a:pt x="3176106" y="0"/>
                </a:cubicBezTo>
                <a:cubicBezTo>
                  <a:pt x="2552786" y="0"/>
                  <a:pt x="2040549" y="507052"/>
                  <a:pt x="2040549" y="1137775"/>
                </a:cubicBezTo>
                <a:cubicBezTo>
                  <a:pt x="2040549" y="1155166"/>
                  <a:pt x="2041905" y="1312502"/>
                  <a:pt x="2043345" y="1499602"/>
                </a:cubicBezTo>
                <a:lnTo>
                  <a:pt x="2044170" y="1610109"/>
                </a:lnTo>
                <a:lnTo>
                  <a:pt x="2041103" y="1610109"/>
                </a:lnTo>
                <a:lnTo>
                  <a:pt x="2042001" y="1663584"/>
                </a:lnTo>
                <a:cubicBezTo>
                  <a:pt x="2044315" y="1850637"/>
                  <a:pt x="2042773" y="2034597"/>
                  <a:pt x="2030429" y="2145902"/>
                </a:cubicBezTo>
                <a:cubicBezTo>
                  <a:pt x="1974885" y="2634402"/>
                  <a:pt x="1561393" y="2980681"/>
                  <a:pt x="1135557" y="2980681"/>
                </a:cubicBezTo>
                <a:cubicBezTo>
                  <a:pt x="709725" y="2980681"/>
                  <a:pt x="296232" y="2634402"/>
                  <a:pt x="240688" y="2139718"/>
                </a:cubicBezTo>
                <a:cubicBezTo>
                  <a:pt x="228345" y="2031505"/>
                  <a:pt x="226802" y="1849091"/>
                  <a:pt x="229116" y="1662811"/>
                </a:cubicBezTo>
                <a:lnTo>
                  <a:pt x="230005" y="1610109"/>
                </a:lnTo>
                <a:lnTo>
                  <a:pt x="3633" y="1610109"/>
                </a:lnTo>
                <a:lnTo>
                  <a:pt x="2796" y="1722238"/>
                </a:lnTo>
                <a:cubicBezTo>
                  <a:pt x="1356" y="1909338"/>
                  <a:pt x="0" y="2066674"/>
                  <a:pt x="0" y="2084065"/>
                </a:cubicBezTo>
                <a:cubicBezTo>
                  <a:pt x="0" y="2714788"/>
                  <a:pt x="512237" y="3221840"/>
                  <a:pt x="1135557" y="3221840"/>
                </a:cubicBezTo>
                <a:close/>
              </a:path>
            </a:pathLst>
          </a:custGeom>
          <a:gradFill>
            <a:gsLst>
              <a:gs pos="8000">
                <a:srgbClr val="FB6F18"/>
              </a:gs>
              <a:gs pos="90000">
                <a:srgbClr val="425480"/>
              </a:gs>
              <a:gs pos="64000">
                <a:srgbClr val="C14A8B"/>
              </a:gs>
              <a:gs pos="34000">
                <a:srgbClr val="EF314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cxnSp>
        <p:nvCxnSpPr>
          <p:cNvPr id="62" name="Straight Connector 64">
            <a:extLst>
              <a:ext uri="{FF2B5EF4-FFF2-40B4-BE49-F238E27FC236}">
                <a16:creationId xmlns="" xmlns:a16="http://schemas.microsoft.com/office/drawing/2014/main" id="{54A40F4F-FA0C-480C-837F-BEF0C0C3914F}"/>
              </a:ext>
            </a:extLst>
          </p:cNvPr>
          <p:cNvCxnSpPr>
            <a:cxnSpLocks/>
          </p:cNvCxnSpPr>
          <p:nvPr/>
        </p:nvCxnSpPr>
        <p:spPr>
          <a:xfrm>
            <a:off x="877445" y="5854454"/>
            <a:ext cx="1070495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F554A0B-D125-409D-BDAE-4CCDA329C4CB}"/>
              </a:ext>
            </a:extLst>
          </p:cNvPr>
          <p:cNvSpPr txBox="1"/>
          <p:nvPr/>
        </p:nvSpPr>
        <p:spPr>
          <a:xfrm>
            <a:off x="3927714" y="2834193"/>
            <a:ext cx="200664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  <a:r>
              <a:rPr 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화면</a:t>
            </a: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코드첨부</a:t>
            </a: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193851" y="3307455"/>
            <a:ext cx="1440000" cy="1440000"/>
            <a:chOff x="4193851" y="3293600"/>
            <a:chExt cx="1440000" cy="1440000"/>
          </a:xfrm>
        </p:grpSpPr>
        <p:sp>
          <p:nvSpPr>
            <p:cNvPr id="10" name="Oval 25">
              <a:extLst>
                <a:ext uri="{FF2B5EF4-FFF2-40B4-BE49-F238E27FC236}">
                  <a16:creationId xmlns="" xmlns:a16="http://schemas.microsoft.com/office/drawing/2014/main" id="{AC46C0A3-DBBB-4365-8730-81BBFA3DC8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93851" y="3293600"/>
              <a:ext cx="1440000" cy="1440000"/>
            </a:xfrm>
            <a:prstGeom prst="ellipse">
              <a:avLst/>
            </a:prstGeom>
            <a:solidFill>
              <a:srgbClr val="425480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B7633C7C-CC66-4703-BF2F-D7616E0C2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412" y="3528410"/>
              <a:ext cx="907040" cy="90704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EE2D90F-43D9-4D87-90CE-0C11AA15C49C}"/>
              </a:ext>
            </a:extLst>
          </p:cNvPr>
          <p:cNvSpPr txBox="1"/>
          <p:nvPr/>
        </p:nvSpPr>
        <p:spPr>
          <a:xfrm>
            <a:off x="1527911" y="3862003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설계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Oval 21">
            <a:extLst>
              <a:ext uri="{FF2B5EF4-FFF2-40B4-BE49-F238E27FC236}">
                <a16:creationId xmlns="" xmlns:a16="http://schemas.microsoft.com/office/drawing/2014/main" id="{67F4DE28-28C1-4BA1-B98F-93BC739B26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55619" y="2163575"/>
            <a:ext cx="1440000" cy="1440000"/>
          </a:xfrm>
          <a:prstGeom prst="ellipse">
            <a:avLst/>
          </a:prstGeom>
          <a:solidFill>
            <a:srgbClr val="FB6F18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165100" dist="152400" dir="5400000" sx="90000" sy="9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5">
              <a:defRPr/>
            </a:pPr>
            <a:endParaRPr lang="en-US" sz="1350" kern="0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0E219CA-3C23-40BE-9D9C-D1FC1D15B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47" y="2428861"/>
            <a:ext cx="972429" cy="9724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22386BFB-B1E5-4856-8D5F-CE9E65D798F2}"/>
              </a:ext>
            </a:extLst>
          </p:cNvPr>
          <p:cNvSpPr txBox="1"/>
          <p:nvPr/>
        </p:nvSpPr>
        <p:spPr>
          <a:xfrm>
            <a:off x="6877517" y="3822297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7</a:t>
            </a:r>
            <a:r>
              <a:rPr 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ko-KR" alt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시연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815760" y="2143670"/>
            <a:ext cx="1440000" cy="1440000"/>
            <a:chOff x="6815761" y="2697853"/>
            <a:chExt cx="1440000" cy="1440000"/>
          </a:xfrm>
        </p:grpSpPr>
        <p:sp>
          <p:nvSpPr>
            <p:cNvPr id="9" name="Oval 22">
              <a:extLst>
                <a:ext uri="{FF2B5EF4-FFF2-40B4-BE49-F238E27FC236}">
                  <a16:creationId xmlns="" xmlns:a16="http://schemas.microsoft.com/office/drawing/2014/main" id="{86EFB533-CD85-45F3-83EC-5B20E050D2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15761" y="2697853"/>
              <a:ext cx="1440000" cy="1440000"/>
            </a:xfrm>
            <a:prstGeom prst="ellipse">
              <a:avLst/>
            </a:prstGeom>
            <a:solidFill>
              <a:srgbClr val="EF314C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5C8B8FE-01F3-40C5-B39A-5C8D4403B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936" y="3010169"/>
              <a:ext cx="892926" cy="892926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242F8C9-0CD1-44CB-AE49-29E52403697E}"/>
              </a:ext>
            </a:extLst>
          </p:cNvPr>
          <p:cNvSpPr txBox="1"/>
          <p:nvPr/>
        </p:nvSpPr>
        <p:spPr>
          <a:xfrm>
            <a:off x="9454495" y="2737493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8</a:t>
            </a:r>
            <a:r>
              <a:rPr 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ko-KR" altLang="en-US" sz="2000" b="1" kern="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배운점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9440073" y="3258085"/>
            <a:ext cx="1440000" cy="1440000"/>
            <a:chOff x="9426219" y="2620776"/>
            <a:chExt cx="1440000" cy="1440000"/>
          </a:xfrm>
        </p:grpSpPr>
        <p:sp>
          <p:nvSpPr>
            <p:cNvPr id="11" name="Oval 24">
              <a:extLst>
                <a:ext uri="{FF2B5EF4-FFF2-40B4-BE49-F238E27FC236}">
                  <a16:creationId xmlns="" xmlns:a16="http://schemas.microsoft.com/office/drawing/2014/main" id="{EE713333-930F-4DB9-BA39-34ECD169A5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426219" y="2620776"/>
              <a:ext cx="1440000" cy="1440000"/>
            </a:xfrm>
            <a:prstGeom prst="ellipse">
              <a:avLst/>
            </a:prstGeom>
            <a:solidFill>
              <a:srgbClr val="C14A8B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E06D8C0B-5E5E-4177-8BC9-C068F152F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8623" y="2823180"/>
              <a:ext cx="1035192" cy="1035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5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C530AE30-E585-4A98-BCD4-01B86165A969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(Fitness)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278846" y="5706367"/>
            <a:ext cx="7541284" cy="602067"/>
          </a:xfrm>
          <a:prstGeom prst="rect">
            <a:avLst/>
          </a:prstGeom>
        </p:spPr>
        <p:txBody>
          <a:bodyPr vert="horz" lIns="36000" tIns="0" rIns="3600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chemeClr val="bg1"/>
                </a:solidFill>
              </a:rPr>
              <a:t>Fitness_menu_id</a:t>
            </a:r>
            <a:r>
              <a:rPr lang="ko-KR" altLang="en-US" sz="2000" dirty="0">
                <a:solidFill>
                  <a:schemeClr val="bg1"/>
                </a:solidFill>
              </a:rPr>
              <a:t>로 </a:t>
            </a:r>
            <a:r>
              <a:rPr lang="en-US" altLang="ko-KR" sz="2000" dirty="0" err="1">
                <a:solidFill>
                  <a:schemeClr val="bg1"/>
                </a:solidFill>
              </a:rPr>
              <a:t>fitness_cardio</a:t>
            </a:r>
            <a:r>
              <a:rPr lang="ko-KR" altLang="en-US" sz="2000" dirty="0">
                <a:solidFill>
                  <a:schemeClr val="bg1"/>
                </a:solidFill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</a:rPr>
              <a:t>fitness_weight</a:t>
            </a:r>
            <a:r>
              <a:rPr lang="ko-KR" altLang="en-US" sz="2000" dirty="0">
                <a:solidFill>
                  <a:schemeClr val="bg1"/>
                </a:solidFill>
              </a:rPr>
              <a:t>을 </a:t>
            </a:r>
            <a:r>
              <a:rPr lang="ko-KR" altLang="en-US" sz="2000" dirty="0" smtClean="0">
                <a:solidFill>
                  <a:schemeClr val="bg1"/>
                </a:solidFill>
              </a:rPr>
              <a:t>분류하여 </a:t>
            </a:r>
            <a:r>
              <a:rPr lang="ko-KR" altLang="en-US" sz="2000" dirty="0">
                <a:solidFill>
                  <a:schemeClr val="bg1"/>
                </a:solidFill>
              </a:rPr>
              <a:t>각각의 </a:t>
            </a:r>
            <a:r>
              <a:rPr lang="en-US" altLang="ko-KR" sz="2000" dirty="0">
                <a:solidFill>
                  <a:schemeClr val="bg1"/>
                </a:solidFill>
              </a:rPr>
              <a:t>id</a:t>
            </a:r>
            <a:r>
              <a:rPr lang="ko-KR" altLang="en-US" sz="2000" dirty="0">
                <a:solidFill>
                  <a:schemeClr val="bg1"/>
                </a:solidFill>
              </a:rPr>
              <a:t>에서 운동 시간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초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칼로리를 </a:t>
            </a:r>
            <a:r>
              <a:rPr lang="ko-KR" altLang="en-US" sz="2000" dirty="0" err="1">
                <a:solidFill>
                  <a:schemeClr val="bg1"/>
                </a:solidFill>
              </a:rPr>
              <a:t>계산후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user_id</a:t>
            </a:r>
            <a:r>
              <a:rPr lang="ko-KR" altLang="en-US" sz="2000" dirty="0">
                <a:solidFill>
                  <a:schemeClr val="bg1"/>
                </a:solidFill>
              </a:rPr>
              <a:t>에 저장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386" y="1070032"/>
            <a:ext cx="2741056" cy="4872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683" y="516615"/>
            <a:ext cx="7279405" cy="48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69B59D55-BAB6-4C8C-9B7B-39C3D3A248E7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(Sleeping)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583645" y="5891092"/>
            <a:ext cx="7541284" cy="439473"/>
          </a:xfrm>
          <a:prstGeom prst="rect">
            <a:avLst/>
          </a:prstGeom>
        </p:spPr>
        <p:txBody>
          <a:bodyPr vert="horz" lIns="36000" tIns="0" rIns="3600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solidFill>
                  <a:schemeClr val="bg1"/>
                </a:solidFill>
              </a:rPr>
              <a:t>user_id</a:t>
            </a:r>
            <a:r>
              <a:rPr lang="ko-KR" altLang="en-US" sz="2000" dirty="0">
                <a:solidFill>
                  <a:schemeClr val="bg1"/>
                </a:solidFill>
              </a:rPr>
              <a:t>에 수면 시간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코골이시간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현재 시간을 저장함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386" y="1070032"/>
            <a:ext cx="2741056" cy="4872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2117" y="604509"/>
            <a:ext cx="6746639" cy="50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92117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6119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75164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음식에 따른 칼로리 계산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Diet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메뉴를 검색 후 담기 버튼으로 리스트를 담고 전체적으로 칼로리 계산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DietMapper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국가표준식품성분정보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농촌진흥청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26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422690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6119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75164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음주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(level) </a:t>
                      </a:r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측정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alcohol</a:t>
                      </a:r>
                      <a:endParaRPr lang="ko-KR" altLang="en-US" sz="1400" dirty="0" smtClean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음주 측정을 위한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실행 설정과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  <a:p>
                      <a:pPr algn="l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프로그레스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다이얼로그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(Progress Dialog)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alcohol</a:t>
                      </a:r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Mapper</a:t>
                      </a:r>
                      <a:endParaRPr lang="ko-KR" altLang="en-US" sz="1400" dirty="0" smtClean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,USB</a:t>
                      </a:r>
                      <a:r>
                        <a:rPr lang="en-US" altLang="ko-KR" sz="1400" b="0" baseline="0" dirty="0" smtClean="0">
                          <a:latin typeface="Segoe UI Black" panose="020B0A02040204020203" pitchFamily="34" charset="0"/>
                        </a:rPr>
                        <a:t> HOST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2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799375"/>
              </p:ext>
            </p:extLst>
          </p:nvPr>
        </p:nvGraphicFramePr>
        <p:xfrm>
          <a:off x="0" y="1"/>
          <a:ext cx="12274683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5642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75642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  <a:gridCol w="4385442">
                  <a:extLst>
                    <a:ext uri="{9D8B030D-6E8A-4147-A177-3AD203B41FA5}">
                      <a16:colId xmlns:a16="http://schemas.microsoft.com/office/drawing/2014/main" xmlns="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음주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측정 결과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Segoe UI Black" panose="020B0A02040204020203" pitchFamily="34" charset="0"/>
                        </a:rPr>
                        <a:t>날짜별 알콜 정보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음주측정기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로 들어온 데이터를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수치에 맞게 변환과 그 데이터를 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DB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저장 후 그래프로 보여줌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</a:t>
                      </a: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Segoe UI Black" panose="020B0A02040204020203" pitchFamily="34" charset="0"/>
                        </a:rPr>
                        <a:t>AlcoholMapper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 Chart </a:t>
                      </a:r>
                      <a:r>
                        <a:rPr lang="hr-HR" altLang="ko-KR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v3.1.0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9283C9-C3BA-4B56-B05E-A85D7B1D4C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16833"/>
            <a:ext cx="3454406" cy="61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8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035270"/>
              </p:ext>
            </p:extLst>
          </p:nvPr>
        </p:nvGraphicFramePr>
        <p:xfrm>
          <a:off x="1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운동 리스트와 칼로리 계산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613161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9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93108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2945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205347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  <a:gridCol w="4323692">
                  <a:extLst>
                    <a:ext uri="{9D8B030D-6E8A-4147-A177-3AD203B41FA5}">
                      <a16:colId xmlns:a16="http://schemas.microsoft.com/office/drawing/2014/main" xmlns="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Segoe UI Black" panose="020B0A02040204020203" pitchFamily="34" charset="0"/>
                        </a:rPr>
                        <a:t>운동 결과 화면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Cardio,Weight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구글 맵 연동과 위치를 가져와 움직인 거리 측정과 그것을 유산소 운동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근력운동으로 나눈 카테고리에 따라 따로 저장함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FitnessMapper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Google</a:t>
                      </a:r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GPS</a:t>
                      </a:r>
                      <a:endParaRPr lang="en-US" altLang="ko-KR" sz="1400" baseline="0" dirty="0" smtClean="0">
                        <a:latin typeface="Segoe UI Black" panose="020B0A02040204020203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en-US" altLang="ko-KR" sz="1400" baseline="0" dirty="0" err="1" smtClean="0">
                          <a:latin typeface="Segoe UI Black" panose="020B0A02040204020203" pitchFamily="34" charset="0"/>
                        </a:rPr>
                        <a:t>bumptech</a:t>
                      </a:r>
                      <a:r>
                        <a:rPr lang="en-US" altLang="ko-KR" sz="1400" baseline="0" dirty="0" smtClean="0">
                          <a:latin typeface="Segoe UI Black" panose="020B0A02040204020203" pitchFamily="34" charset="0"/>
                        </a:rPr>
                        <a:t>(gif</a:t>
                      </a:r>
                      <a:r>
                        <a:rPr lang="ko-KR" altLang="en-US" sz="1400" baseline="0" dirty="0" smtClean="0">
                          <a:latin typeface="Segoe UI Black" panose="020B0A02040204020203" pitchFamily="34" charset="0"/>
                        </a:rPr>
                        <a:t>처리</a:t>
                      </a:r>
                      <a:r>
                        <a:rPr lang="en-US" altLang="ko-KR" sz="1400" baseline="0" dirty="0" smtClean="0">
                          <a:latin typeface="Segoe UI Black" panose="020B0A02040204020203" pitchFamily="34" charset="0"/>
                        </a:rPr>
                        <a:t>)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7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029379"/>
              </p:ext>
            </p:extLst>
          </p:nvPr>
        </p:nvGraphicFramePr>
        <p:xfrm>
          <a:off x="0" y="1"/>
          <a:ext cx="12191998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2945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45007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45007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205347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  <a:gridCol w="4323692">
                  <a:extLst>
                    <a:ext uri="{9D8B030D-6E8A-4147-A177-3AD203B41FA5}">
                      <a16:colId xmlns:a16="http://schemas.microsoft.com/office/drawing/2014/main" xmlns="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데이터별 그래프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날짜별 데이터 정보</a:t>
                      </a: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각각의 데이터들을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DB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에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저장후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년에 따라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프래그먼트로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만들어 보여줌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각</a:t>
                      </a: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날짜별 </a:t>
                      </a: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Mapper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</a:t>
                      </a:r>
                      <a:r>
                        <a:rPr lang="ko-KR" altLang="en-US" dirty="0" smtClean="0">
                          <a:latin typeface="Segoe UI Black" panose="020B0A02040204020203" pitchFamily="34" charset="0"/>
                        </a:rPr>
                        <a:t>사용기술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 Chart </a:t>
                      </a:r>
                      <a:r>
                        <a:rPr lang="hr-HR" altLang="ko-KR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v3.1.0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2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27971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2945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205347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  <a:gridCol w="4323692">
                  <a:extLst>
                    <a:ext uri="{9D8B030D-6E8A-4147-A177-3AD203B41FA5}">
                      <a16:colId xmlns:a16="http://schemas.microsoft.com/office/drawing/2014/main" xmlns="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주변 소음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(Decibel)</a:t>
                      </a:r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측정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Segoe UI Black" panose="020B0A02040204020203" pitchFamily="34" charset="0"/>
                        </a:rPr>
                        <a:t>Sleep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주변 소음을 측정하고 평균값과 최대 값을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구한후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실시간 그래프로 출력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Segoe UI Black" panose="020B0A02040204020203" pitchFamily="34" charset="0"/>
                        </a:rPr>
                        <a:t>SleepMapper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Segoe UI Black" panose="020B0A02040204020203" pitchFamily="34" charset="0"/>
                        </a:rPr>
                        <a:t>RealtimeGraph</a:t>
                      </a:r>
                      <a:r>
                        <a:rPr lang="en-US" altLang="ko-KR" sz="1600" dirty="0" smtClean="0">
                          <a:latin typeface="Segoe UI Black" panose="020B0A02040204020203" pitchFamily="34" charset="0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 err="1" smtClean="0">
                          <a:latin typeface="Segoe UI Black" panose="020B0A02040204020203" pitchFamily="34" charset="0"/>
                        </a:rPr>
                        <a:t>decibelCheckApi</a:t>
                      </a:r>
                      <a:endParaRPr lang="ko-KR" altLang="en-US" sz="16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2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58789"/>
              </p:ext>
            </p:extLst>
          </p:nvPr>
        </p:nvGraphicFramePr>
        <p:xfrm>
          <a:off x="0" y="1"/>
          <a:ext cx="12366123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5642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04335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665029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latin typeface="Segoe UI Black" panose="020B0A02040204020203" pitchFamily="34" charset="0"/>
                        </a:rPr>
                        <a:t>Crawling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건강에 관한 검색어 순위를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크롤링으로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가져온 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VO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에 저장하고 출력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/>
                        <a:t>Crawling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0FA7-9BB5-4FAC-803D-58F98D3E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431519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팀원 소개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B71AFEF-49F5-48F5-A1FF-6E5AF3728B88}"/>
              </a:ext>
            </a:extLst>
          </p:cNvPr>
          <p:cNvSpPr/>
          <p:nvPr/>
        </p:nvSpPr>
        <p:spPr>
          <a:xfrm>
            <a:off x="1047403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최기현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8">
            <a:extLst>
              <a:ext uri="{FF2B5EF4-FFF2-40B4-BE49-F238E27FC236}">
                <a16:creationId xmlns="" xmlns:a16="http://schemas.microsoft.com/office/drawing/2014/main" id="{9617F091-27C2-4182-B1DE-425317F5E01A}"/>
              </a:ext>
            </a:extLst>
          </p:cNvPr>
          <p:cNvSpPr txBox="1"/>
          <p:nvPr/>
        </p:nvSpPr>
        <p:spPr>
          <a:xfrm>
            <a:off x="1061258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FBC5E7DB-2490-4131-A3CF-EDCFCEA018CA}"/>
              </a:ext>
            </a:extLst>
          </p:cNvPr>
          <p:cNvSpPr/>
          <p:nvPr/>
        </p:nvSpPr>
        <p:spPr>
          <a:xfrm>
            <a:off x="4690297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이남희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34C04E0E-0636-4B85-830C-43719D53A39B}"/>
              </a:ext>
            </a:extLst>
          </p:cNvPr>
          <p:cNvSpPr txBox="1"/>
          <p:nvPr/>
        </p:nvSpPr>
        <p:spPr>
          <a:xfrm>
            <a:off x="4675044" y="4973782"/>
            <a:ext cx="2839115" cy="11312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3799F81-9DCB-4390-8747-0DC99B492F5D}"/>
              </a:ext>
            </a:extLst>
          </p:cNvPr>
          <p:cNvSpPr/>
          <p:nvPr/>
        </p:nvSpPr>
        <p:spPr>
          <a:xfrm>
            <a:off x="8427380" y="3861814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이승헌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BE2F960-16E6-4C08-B6A9-B46D9F8A0106}"/>
              </a:ext>
            </a:extLst>
          </p:cNvPr>
          <p:cNvSpPr txBox="1"/>
          <p:nvPr/>
        </p:nvSpPr>
        <p:spPr>
          <a:xfrm>
            <a:off x="8288830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1397612" y="1376846"/>
            <a:ext cx="9449800" cy="2160000"/>
            <a:chOff x="1383757" y="1418411"/>
            <a:chExt cx="9449800" cy="2160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6C3C4C30-138D-4BF0-A95D-5755759C111E}"/>
                </a:ext>
              </a:extLst>
            </p:cNvPr>
            <p:cNvCxnSpPr/>
            <p:nvPr/>
          </p:nvCxnSpPr>
          <p:spPr>
            <a:xfrm>
              <a:off x="2405495" y="2590576"/>
              <a:ext cx="7010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그룹 55"/>
            <p:cNvGrpSpPr/>
            <p:nvPr/>
          </p:nvGrpSpPr>
          <p:grpSpPr>
            <a:xfrm>
              <a:off x="1383757" y="1418411"/>
              <a:ext cx="2160000" cy="2160000"/>
              <a:chOff x="1372212" y="924423"/>
              <a:chExt cx="2160000" cy="2160000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60" y="1902547"/>
                  <a:ext cx="552309" cy="575112"/>
                  <a:chOff x="3398838" y="1811338"/>
                  <a:chExt cx="346075" cy="360363"/>
                </a:xfrm>
              </p:grpSpPr>
              <p:sp>
                <p:nvSpPr>
                  <p:cNvPr id="26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57" name="그룹 56"/>
            <p:cNvGrpSpPr/>
            <p:nvPr/>
          </p:nvGrpSpPr>
          <p:grpSpPr>
            <a:xfrm>
              <a:off x="5015957" y="1418411"/>
              <a:ext cx="2160000" cy="2160000"/>
              <a:chOff x="1372212" y="924423"/>
              <a:chExt cx="2160000" cy="2160000"/>
            </a:xfrm>
          </p:grpSpPr>
          <p:sp>
            <p:nvSpPr>
              <p:cNvPr id="58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60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1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62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68" name="그룹 67"/>
            <p:cNvGrpSpPr/>
            <p:nvPr/>
          </p:nvGrpSpPr>
          <p:grpSpPr>
            <a:xfrm>
              <a:off x="8673557" y="1418411"/>
              <a:ext cx="2160000" cy="2160000"/>
              <a:chOff x="1372212" y="924423"/>
              <a:chExt cx="2160000" cy="2160000"/>
            </a:xfrm>
          </p:grpSpPr>
          <p:sp>
            <p:nvSpPr>
              <p:cNvPr id="69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71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2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73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4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5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6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7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8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</p:grpSp>
      <p:sp>
        <p:nvSpPr>
          <p:cNvPr id="45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4471266" y="4708576"/>
            <a:ext cx="3271443" cy="5422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운동관리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웹 설계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813669" y="4722426"/>
            <a:ext cx="3271443" cy="66699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식단 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DB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설계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Query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제작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8336685" y="4611594"/>
            <a:ext cx="3271443" cy="105491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음주 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Class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설계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RestApi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설계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,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그래프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Api,Query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제작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DA4DAC9-FA85-4A26-98D7-DB7F4B88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0" y="0"/>
            <a:ext cx="1139045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6918349-9DFC-4658-84B4-6D63E03178CD}"/>
              </a:ext>
            </a:extLst>
          </p:cNvPr>
          <p:cNvSpPr/>
          <p:nvPr/>
        </p:nvSpPr>
        <p:spPr>
          <a:xfrm>
            <a:off x="0" y="0"/>
            <a:ext cx="4368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B1AF-7A08-44F3-949B-19FEBC61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50" y="2600887"/>
            <a:ext cx="3385626" cy="1284994"/>
          </a:xfrm>
        </p:spPr>
        <p:txBody>
          <a:bodyPr lIns="0" r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3600" dirty="0">
                <a:solidFill>
                  <a:schemeClr val="bg1"/>
                </a:solidFill>
              </a:rPr>
              <a:t>시연을 시작합니다</a:t>
            </a:r>
            <a:r>
              <a:rPr lang="en-US" altLang="ko-KR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="" xmlns:a16="http://schemas.microsoft.com/office/drawing/2014/main" id="{6A7B5E31-975A-4178-9A2A-29CBA92CB39E}"/>
              </a:ext>
            </a:extLst>
          </p:cNvPr>
          <p:cNvSpPr/>
          <p:nvPr/>
        </p:nvSpPr>
        <p:spPr>
          <a:xfrm>
            <a:off x="4368800" y="0"/>
            <a:ext cx="7823200" cy="6858000"/>
          </a:xfrm>
          <a:prstGeom prst="rect">
            <a:avLst/>
          </a:prstGeom>
          <a:solidFill>
            <a:srgbClr val="222A3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3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1727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후기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D377709-14C8-420A-8235-CA6228BB92F7}"/>
              </a:ext>
            </a:extLst>
          </p:cNvPr>
          <p:cNvCxnSpPr/>
          <p:nvPr/>
        </p:nvCxnSpPr>
        <p:spPr>
          <a:xfrm>
            <a:off x="619432" y="2522121"/>
            <a:ext cx="1097280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24E21354-6F3A-40E8-AFFB-D49347B22038}"/>
              </a:ext>
            </a:extLst>
          </p:cNvPr>
          <p:cNvSpPr/>
          <p:nvPr/>
        </p:nvSpPr>
        <p:spPr>
          <a:xfrm>
            <a:off x="957077" y="1282640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이남희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5DCE2184-FEFE-4673-A53B-39662DD4D2BB}"/>
              </a:ext>
            </a:extLst>
          </p:cNvPr>
          <p:cNvSpPr/>
          <p:nvPr/>
        </p:nvSpPr>
        <p:spPr>
          <a:xfrm>
            <a:off x="5036127" y="1275104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이승헌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8C72D561-FAB2-4D1B-B7E5-238F0BA11983}"/>
              </a:ext>
            </a:extLst>
          </p:cNvPr>
          <p:cNvSpPr txBox="1"/>
          <p:nvPr/>
        </p:nvSpPr>
        <p:spPr>
          <a:xfrm>
            <a:off x="820841" y="3620143"/>
            <a:ext cx="2679739" cy="260927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수업시간에 배운 것을 응용하는 것 뿐만 아니라 구현하고자 하는 기술을 직접 구현하는 것에 대해 성취감을 느꼈으며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코드의 작성만큼 코드의 취합이 어렵다는 것을  </a:t>
            </a:r>
            <a:r>
              <a:rPr lang="ko-KR" alt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깨달았습니다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또한 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충분한 시간을 갖고 의견을 </a:t>
            </a:r>
            <a:r>
              <a:rPr lang="ko-KR" alt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수립하여 계획된 일정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계획과 팀원 소통의 중요함을 배웠습니다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D9CE9B2B-FB18-4D20-A650-F7C6478C91FA}"/>
              </a:ext>
            </a:extLst>
          </p:cNvPr>
          <p:cNvSpPr/>
          <p:nvPr/>
        </p:nvSpPr>
        <p:spPr>
          <a:xfrm>
            <a:off x="8767617" y="1244933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최기현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48">
            <a:extLst>
              <a:ext uri="{FF2B5EF4-FFF2-40B4-BE49-F238E27FC236}">
                <a16:creationId xmlns="" xmlns:a16="http://schemas.microsoft.com/office/drawing/2014/main" id="{F2C4FFDD-DDDC-450A-A767-5A41CCA4E764}"/>
              </a:ext>
            </a:extLst>
          </p:cNvPr>
          <p:cNvSpPr txBox="1"/>
          <p:nvPr/>
        </p:nvSpPr>
        <p:spPr>
          <a:xfrm>
            <a:off x="8487417" y="3550746"/>
            <a:ext cx="2892979" cy="276025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팀 프로젝트를 진행하며 아이디어의 선정과 결정이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얼마나 </a:t>
            </a:r>
            <a:r>
              <a:rPr lang="ko-KR" alt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어려운지와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아이디어를 프로그램으로 </a:t>
            </a:r>
            <a:r>
              <a:rPr lang="ko-KR" alt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구체화하는것의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어려움을 알게 되었습니다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프로젝트를 진행하며 여러가지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어려움도 겪었지만 각자 팀원들이 책임감 있게 자신에게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주어진 역할을 잘 소화하여 그 난관들을 모두 넘어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프로젝트를 무사히 마치게 되어 조원들에게 감사합니다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="" xmlns:a16="http://schemas.microsoft.com/office/drawing/2014/main" id="{EB14048C-1EF0-4812-8C25-74CE75869D2C}"/>
              </a:ext>
            </a:extLst>
          </p:cNvPr>
          <p:cNvSpPr txBox="1"/>
          <p:nvPr/>
        </p:nvSpPr>
        <p:spPr>
          <a:xfrm>
            <a:off x="4819178" y="3595575"/>
            <a:ext cx="2892979" cy="222998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프로젝트가 수직적이 아닌 수평적으로 모두가 의견을 제시해 수렴하고 결정하는 경험을 통해 의사소통이 중요하다는 것을 느꼈으며</a:t>
            </a:r>
            <a:endParaRPr lang="en-US" altLang="ko-KR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사람의 능력에 따라 배치되는 것이 아닌 의사소통을 통해 조율하여 진행했다는 점에서 기술적인 부분도 많이 배웠지만 사회적인 부분에서도 많이 배워서 만족하고 뿌듯했습니다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4613CFF7-2DA8-4CE1-BE08-F8A9DE2A76A8}"/>
              </a:ext>
            </a:extLst>
          </p:cNvPr>
          <p:cNvGrpSpPr/>
          <p:nvPr/>
        </p:nvGrpSpPr>
        <p:grpSpPr>
          <a:xfrm>
            <a:off x="5475236" y="1912584"/>
            <a:ext cx="1260000" cy="1260000"/>
            <a:chOff x="5530516" y="1914708"/>
            <a:chExt cx="1260000" cy="1260000"/>
          </a:xfrm>
        </p:grpSpPr>
        <p:sp>
          <p:nvSpPr>
            <p:cNvPr id="57" name="Oval 11">
              <a:extLst>
                <a:ext uri="{FF2B5EF4-FFF2-40B4-BE49-F238E27FC236}">
                  <a16:creationId xmlns="" xmlns:a16="http://schemas.microsoft.com/office/drawing/2014/main" id="{1AF23652-64E8-4582-92B4-B020AC939742}"/>
                </a:ext>
              </a:extLst>
            </p:cNvPr>
            <p:cNvSpPr/>
            <p:nvPr/>
          </p:nvSpPr>
          <p:spPr>
            <a:xfrm>
              <a:off x="5530516" y="1914708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B024191D-E737-4B4D-8602-42088DB6A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633" y="2169853"/>
              <a:ext cx="853048" cy="853048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68BDF8D9-1175-4567-ABD9-48F78CCD0318}"/>
              </a:ext>
            </a:extLst>
          </p:cNvPr>
          <p:cNvGrpSpPr/>
          <p:nvPr/>
        </p:nvGrpSpPr>
        <p:grpSpPr>
          <a:xfrm>
            <a:off x="1377714" y="1914708"/>
            <a:ext cx="1260000" cy="1260000"/>
            <a:chOff x="1340770" y="1914708"/>
            <a:chExt cx="1260000" cy="1260000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F6F59AA4-E79C-4AC0-9E7F-23E702C00004}"/>
                </a:ext>
              </a:extLst>
            </p:cNvPr>
            <p:cNvSpPr/>
            <p:nvPr/>
          </p:nvSpPr>
          <p:spPr>
            <a:xfrm>
              <a:off x="1340770" y="1914708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="" xmlns:a16="http://schemas.microsoft.com/office/drawing/2014/main" id="{EBD68C25-6F9E-45CA-8268-A1DFCD383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151" y="2136450"/>
              <a:ext cx="808286" cy="80828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1E3016EC-4719-4274-9280-F99F828AFE2E}"/>
              </a:ext>
            </a:extLst>
          </p:cNvPr>
          <p:cNvGrpSpPr/>
          <p:nvPr/>
        </p:nvGrpSpPr>
        <p:grpSpPr>
          <a:xfrm>
            <a:off x="9188254" y="1904736"/>
            <a:ext cx="1260000" cy="1260000"/>
            <a:chOff x="9188254" y="1904736"/>
            <a:chExt cx="1260000" cy="1260000"/>
          </a:xfrm>
        </p:grpSpPr>
        <p:sp>
          <p:nvSpPr>
            <p:cNvPr id="59" name="Oval 11">
              <a:extLst>
                <a:ext uri="{FF2B5EF4-FFF2-40B4-BE49-F238E27FC236}">
                  <a16:creationId xmlns="" xmlns:a16="http://schemas.microsoft.com/office/drawing/2014/main" id="{29B19B12-D361-4B87-8C9C-329C24C8CB75}"/>
                </a:ext>
              </a:extLst>
            </p:cNvPr>
            <p:cNvSpPr/>
            <p:nvPr/>
          </p:nvSpPr>
          <p:spPr>
            <a:xfrm>
              <a:off x="9188254" y="1904736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B6986083-5926-41E9-BC4E-08F97538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5250" y="2145686"/>
              <a:ext cx="816103" cy="816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1727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후기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D377709-14C8-420A-8235-CA6228BB92F7}"/>
              </a:ext>
            </a:extLst>
          </p:cNvPr>
          <p:cNvCxnSpPr/>
          <p:nvPr/>
        </p:nvCxnSpPr>
        <p:spPr>
          <a:xfrm>
            <a:off x="619432" y="2522121"/>
            <a:ext cx="1097280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24E21354-6F3A-40E8-AFFB-D49347B22038}"/>
              </a:ext>
            </a:extLst>
          </p:cNvPr>
          <p:cNvSpPr/>
          <p:nvPr/>
        </p:nvSpPr>
        <p:spPr>
          <a:xfrm>
            <a:off x="938605" y="1251527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지준혁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5DCE2184-FEFE-4673-A53B-39662DD4D2BB}"/>
              </a:ext>
            </a:extLst>
          </p:cNvPr>
          <p:cNvSpPr/>
          <p:nvPr/>
        </p:nvSpPr>
        <p:spPr>
          <a:xfrm>
            <a:off x="4869731" y="1248268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백종화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8C72D561-FAB2-4D1B-B7E5-238F0BA11983}"/>
              </a:ext>
            </a:extLst>
          </p:cNvPr>
          <p:cNvSpPr txBox="1"/>
          <p:nvPr/>
        </p:nvSpPr>
        <p:spPr>
          <a:xfrm>
            <a:off x="737715" y="3523158"/>
            <a:ext cx="2679739" cy="1986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프로젝트 전에는 솔직히 자신감이 없었습니다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하지만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조원들과의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협의와 합동을 통해서 할 수 있다는 자신감을 얻었고 직접 앱을 제작해 봄으로써 코딩에 대해서도 다양하게 배웠습니다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비록 많이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해매긴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했지만 도움을 주시고 가르쳐 주시던 팀원들에게 감사 드립니다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endParaRPr lang="en-US" sz="1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D9CE9B2B-FB18-4D20-A650-F7C6478C91FA}"/>
              </a:ext>
            </a:extLst>
          </p:cNvPr>
          <p:cNvSpPr/>
          <p:nvPr/>
        </p:nvSpPr>
        <p:spPr>
          <a:xfrm>
            <a:off x="8767617" y="1254169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김</a:t>
            </a:r>
            <a:r>
              <a:rPr lang="ko-KR" alt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승현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48">
            <a:extLst>
              <a:ext uri="{FF2B5EF4-FFF2-40B4-BE49-F238E27FC236}">
                <a16:creationId xmlns="" xmlns:a16="http://schemas.microsoft.com/office/drawing/2014/main" id="{F2C4FFDD-DDDC-450A-A767-5A41CCA4E764}"/>
              </a:ext>
            </a:extLst>
          </p:cNvPr>
          <p:cNvSpPr txBox="1"/>
          <p:nvPr/>
        </p:nvSpPr>
        <p:spPr>
          <a:xfrm>
            <a:off x="8229603" y="3419803"/>
            <a:ext cx="3532908" cy="29255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팀원들과의 팀워크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존중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그리고 소통을 하면서 그 어느 누구의 의견이 수렴되고 한 걸음씩 발전해가는 것을 보면서 이게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팀워크구나라는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것을 느꼈습니다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저희 조는 조장이라는 개념이 없고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하루마다 진행자가 바뀌어서 그 진행자가 그 당일의 회의주체가 되어서 회의를 이끌어가고 각 개인의 의견을 수렴하여서 회의에서 나온 것들을 정리했습니다 그 덕분에 팀원으로써만이 아닌 회의 주체자로써 회의를 이끌어가는 방법도 배운 것 같습니다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이러한 경험을 토대로 사회에 나가서는 더 발전된 모습으로 프로젝트를 하도록 하겠습니다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감사합니다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="" xmlns:a16="http://schemas.microsoft.com/office/drawing/2014/main" id="{EB14048C-1EF0-4812-8C25-74CE75869D2C}"/>
              </a:ext>
            </a:extLst>
          </p:cNvPr>
          <p:cNvSpPr txBox="1"/>
          <p:nvPr/>
        </p:nvSpPr>
        <p:spPr>
          <a:xfrm>
            <a:off x="4380445" y="3478665"/>
            <a:ext cx="3410422" cy="293598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프로젝트의 진행하는 동안 가장 어려웠던 점은 모두가 처음이라는 것이 였습니다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무엇을 어디서부터 어떻게 진행해야 하는지 알지 못했고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토론을 통해 얻은 결과들이 맞는 것인지 틀린 것인지도 확신하기 어렵다는 점이 가장 힘들었던 것 같습니다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그래도 우리를 잘 지도해 준 선생님과 조장님이 있었고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각자 맡은 일에 책임감을 가지고 프로젝트에 임한 조원들이 있었기 때문에 이 만큼이나 멋진 결과물을 만들 수 있었던 것이 아닌가 싶습니다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무슨 일이든 혼자 하기는 쉽다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하지만 혼자 오래 하기는 어렵다는 것을 배웠습니다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2E9422CE-B8BE-4DF1-B9B9-45675EE23037}"/>
              </a:ext>
            </a:extLst>
          </p:cNvPr>
          <p:cNvGrpSpPr/>
          <p:nvPr/>
        </p:nvGrpSpPr>
        <p:grpSpPr>
          <a:xfrm>
            <a:off x="1377714" y="1914708"/>
            <a:ext cx="1260000" cy="1260000"/>
            <a:chOff x="1377714" y="1914708"/>
            <a:chExt cx="1260000" cy="1260000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F6F59AA4-E79C-4AC0-9E7F-23E702C00004}"/>
                </a:ext>
              </a:extLst>
            </p:cNvPr>
            <p:cNvSpPr/>
            <p:nvPr/>
          </p:nvSpPr>
          <p:spPr>
            <a:xfrm>
              <a:off x="1377714" y="1914708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61D08E43-989D-4E4D-AE2D-E8CF94F8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212" y="2108089"/>
              <a:ext cx="862936" cy="86293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1161D510-C406-4501-8576-F5D921F859AA}"/>
              </a:ext>
            </a:extLst>
          </p:cNvPr>
          <p:cNvGrpSpPr/>
          <p:nvPr/>
        </p:nvGrpSpPr>
        <p:grpSpPr>
          <a:xfrm>
            <a:off x="9188254" y="1904736"/>
            <a:ext cx="1260000" cy="1260000"/>
            <a:chOff x="9188254" y="1904736"/>
            <a:chExt cx="1260000" cy="1260000"/>
          </a:xfrm>
        </p:grpSpPr>
        <p:sp>
          <p:nvSpPr>
            <p:cNvPr id="59" name="Oval 11">
              <a:extLst>
                <a:ext uri="{FF2B5EF4-FFF2-40B4-BE49-F238E27FC236}">
                  <a16:creationId xmlns="" xmlns:a16="http://schemas.microsoft.com/office/drawing/2014/main" id="{29B19B12-D361-4B87-8C9C-329C24C8CB75}"/>
                </a:ext>
              </a:extLst>
            </p:cNvPr>
            <p:cNvSpPr/>
            <p:nvPr/>
          </p:nvSpPr>
          <p:spPr>
            <a:xfrm>
              <a:off x="9188254" y="1904736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7724A0BE-2653-41D4-B1CA-EAF55E45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661" y="2047612"/>
              <a:ext cx="1004434" cy="100443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ABCC9DAA-013C-4CB7-8272-83C67A05DFDA}"/>
              </a:ext>
            </a:extLst>
          </p:cNvPr>
          <p:cNvGrpSpPr/>
          <p:nvPr/>
        </p:nvGrpSpPr>
        <p:grpSpPr>
          <a:xfrm>
            <a:off x="5299740" y="1912584"/>
            <a:ext cx="1260000" cy="1260000"/>
            <a:chOff x="5475236" y="1912584"/>
            <a:chExt cx="1260000" cy="1260000"/>
          </a:xfrm>
        </p:grpSpPr>
        <p:sp>
          <p:nvSpPr>
            <p:cNvPr id="57" name="Oval 11">
              <a:extLst>
                <a:ext uri="{FF2B5EF4-FFF2-40B4-BE49-F238E27FC236}">
                  <a16:creationId xmlns="" xmlns:a16="http://schemas.microsoft.com/office/drawing/2014/main" id="{1AF23652-64E8-4582-92B4-B020AC939742}"/>
                </a:ext>
              </a:extLst>
            </p:cNvPr>
            <p:cNvSpPr/>
            <p:nvPr/>
          </p:nvSpPr>
          <p:spPr>
            <a:xfrm>
              <a:off x="5475236" y="1912584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02FF89C1-CEA6-4D12-B102-3EFF1F8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626" y="2038376"/>
              <a:ext cx="942748" cy="942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0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-PC\Downloads\wild-865151_19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8B9710E-8BC5-4CF2-8311-44293054AB2A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64ADDBEF-110B-40C0-AAA0-C7EB8FBF13DB}"/>
              </a:ext>
            </a:extLst>
          </p:cNvPr>
          <p:cNvGrpSpPr/>
          <p:nvPr/>
        </p:nvGrpSpPr>
        <p:grpSpPr>
          <a:xfrm>
            <a:off x="562708" y="2075227"/>
            <a:ext cx="11015003" cy="1674055"/>
            <a:chOff x="562708" y="2208628"/>
            <a:chExt cx="11015003" cy="1674055"/>
          </a:xfrm>
        </p:grpSpPr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23B59B9E-6474-43E0-A461-17CECAD37567}"/>
                </a:ext>
              </a:extLst>
            </p:cNvPr>
            <p:cNvSpPr txBox="1">
              <a:spLocks/>
            </p:cNvSpPr>
            <p:nvPr/>
          </p:nvSpPr>
          <p:spPr>
            <a:xfrm>
              <a:off x="587375" y="2251770"/>
              <a:ext cx="10980738" cy="1630911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</p:spPr>
          <p:txBody>
            <a:bodyPr lIns="0" tIns="0" rIns="0" bIns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Segoe UI" panose="020B0502040204020203" pitchFamily="34" charset="0"/>
                  <a:ea typeface="+mj-ea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 sz="6000" dirty="0">
                  <a:solidFill>
                    <a:schemeClr val="accent6"/>
                  </a:solidFill>
                </a:rPr>
                <a:t>THANK</a:t>
              </a:r>
              <a:r>
                <a:rPr lang="en-US" sz="6000" dirty="0">
                  <a:solidFill>
                    <a:schemeClr val="bg1"/>
                  </a:solidFill>
                </a:rPr>
                <a:t> YOU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C12EF856-F37F-4B54-8131-87EA764C63C0}"/>
                </a:ext>
              </a:extLst>
            </p:cNvPr>
            <p:cNvCxnSpPr/>
            <p:nvPr/>
          </p:nvCxnSpPr>
          <p:spPr>
            <a:xfrm>
              <a:off x="562708" y="2208628"/>
              <a:ext cx="110150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4622DCFE-6017-4C26-B9B2-4A751C3E6E90}"/>
                </a:ext>
              </a:extLst>
            </p:cNvPr>
            <p:cNvCxnSpPr/>
            <p:nvPr/>
          </p:nvCxnSpPr>
          <p:spPr>
            <a:xfrm>
              <a:off x="562708" y="3882683"/>
              <a:ext cx="110150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61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0FA7-9BB5-4FAC-803D-58F98D3E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431519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팀원 소개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B71AFEF-49F5-48F5-A1FF-6E5AF3728B88}"/>
              </a:ext>
            </a:extLst>
          </p:cNvPr>
          <p:cNvSpPr/>
          <p:nvPr/>
        </p:nvSpPr>
        <p:spPr>
          <a:xfrm>
            <a:off x="1047403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지준혁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8">
            <a:extLst>
              <a:ext uri="{FF2B5EF4-FFF2-40B4-BE49-F238E27FC236}">
                <a16:creationId xmlns="" xmlns:a16="http://schemas.microsoft.com/office/drawing/2014/main" id="{9617F091-27C2-4182-B1DE-425317F5E01A}"/>
              </a:ext>
            </a:extLst>
          </p:cNvPr>
          <p:cNvSpPr txBox="1"/>
          <p:nvPr/>
        </p:nvSpPr>
        <p:spPr>
          <a:xfrm>
            <a:off x="1116676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FBC5E7DB-2490-4131-A3CF-EDCFCEA018CA}"/>
              </a:ext>
            </a:extLst>
          </p:cNvPr>
          <p:cNvSpPr/>
          <p:nvPr/>
        </p:nvSpPr>
        <p:spPr>
          <a:xfrm>
            <a:off x="4690297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김승현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3799F81-9DCB-4390-8747-0DC99B492F5D}"/>
              </a:ext>
            </a:extLst>
          </p:cNvPr>
          <p:cNvSpPr/>
          <p:nvPr/>
        </p:nvSpPr>
        <p:spPr>
          <a:xfrm>
            <a:off x="8427380" y="3861814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백종화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그룹 113"/>
          <p:cNvGrpSpPr/>
          <p:nvPr/>
        </p:nvGrpSpPr>
        <p:grpSpPr>
          <a:xfrm>
            <a:off x="1397612" y="1376846"/>
            <a:ext cx="9449800" cy="2160000"/>
            <a:chOff x="1383757" y="1418411"/>
            <a:chExt cx="9449800" cy="2160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6C3C4C30-138D-4BF0-A95D-5755759C111E}"/>
                </a:ext>
              </a:extLst>
            </p:cNvPr>
            <p:cNvCxnSpPr/>
            <p:nvPr/>
          </p:nvCxnSpPr>
          <p:spPr>
            <a:xfrm>
              <a:off x="2405495" y="2590576"/>
              <a:ext cx="7010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55"/>
            <p:cNvGrpSpPr/>
            <p:nvPr/>
          </p:nvGrpSpPr>
          <p:grpSpPr>
            <a:xfrm>
              <a:off x="1383757" y="1418411"/>
              <a:ext cx="2160000" cy="2160000"/>
              <a:chOff x="1372212" y="924423"/>
              <a:chExt cx="2160000" cy="2160000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60" y="1902547"/>
                  <a:ext cx="552309" cy="575112"/>
                  <a:chOff x="3398838" y="1811338"/>
                  <a:chExt cx="346075" cy="360363"/>
                </a:xfrm>
              </p:grpSpPr>
              <p:sp>
                <p:nvSpPr>
                  <p:cNvPr id="26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8" name="그룹 56"/>
            <p:cNvGrpSpPr/>
            <p:nvPr/>
          </p:nvGrpSpPr>
          <p:grpSpPr>
            <a:xfrm>
              <a:off x="5015957" y="1418411"/>
              <a:ext cx="2160000" cy="2160000"/>
              <a:chOff x="1372212" y="924423"/>
              <a:chExt cx="2160000" cy="2160000"/>
            </a:xfrm>
          </p:grpSpPr>
          <p:sp>
            <p:nvSpPr>
              <p:cNvPr id="58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60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62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11" name="그룹 67"/>
            <p:cNvGrpSpPr/>
            <p:nvPr/>
          </p:nvGrpSpPr>
          <p:grpSpPr>
            <a:xfrm>
              <a:off x="8673557" y="1418411"/>
              <a:ext cx="2160000" cy="2160000"/>
              <a:chOff x="1372212" y="924423"/>
              <a:chExt cx="2160000" cy="2160000"/>
            </a:xfrm>
          </p:grpSpPr>
          <p:sp>
            <p:nvSpPr>
              <p:cNvPr id="69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71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73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4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5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6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7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8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</p:grpSp>
      <p:sp>
        <p:nvSpPr>
          <p:cNvPr id="54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508867" y="4777841"/>
            <a:ext cx="3883023" cy="47302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수면 관리 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</a:t>
            </a: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전체 디자인 기획 및 구현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8738467" y="4708575"/>
            <a:ext cx="2345169" cy="101335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일정관리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Crawling,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GitHub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Contact Page(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웹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)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4471268" y="4763994"/>
            <a:ext cx="3271443" cy="47302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웹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모바일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로그인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회원가입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6F1879-57BC-4BAC-AD4A-B2D78B3E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417005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기획의도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ABEC372-B323-454B-B9FA-64D122C616F0}"/>
              </a:ext>
            </a:extLst>
          </p:cNvPr>
          <p:cNvSpPr/>
          <p:nvPr/>
        </p:nvSpPr>
        <p:spPr>
          <a:xfrm>
            <a:off x="0" y="1277265"/>
            <a:ext cx="12192000" cy="30770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8">
            <a:extLst>
              <a:ext uri="{FF2B5EF4-FFF2-40B4-BE49-F238E27FC236}">
                <a16:creationId xmlns="" xmlns:a16="http://schemas.microsoft.com/office/drawing/2014/main" id="{56EBA99C-3B57-429C-AAE7-DE7FB8ACD0E4}"/>
              </a:ext>
            </a:extLst>
          </p:cNvPr>
          <p:cNvSpPr txBox="1"/>
          <p:nvPr/>
        </p:nvSpPr>
        <p:spPr>
          <a:xfrm>
            <a:off x="531751" y="1671713"/>
            <a:ext cx="10972800" cy="18334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요즘 떠오르는 키워드는 바로 건강입니다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저희 또한 그 키워드에 초점이 맞춰졌고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건강어플을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구성하게 되었습니다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하지만 기존 건강 어플 들은 한가지에 초점을 맞추어서 제공 되는 경우가 많았고 저희는 그러한 점을 참고하여 간단하게 다양한 건강에 대해서 알려주는 어플을 개발하게 되었습니다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그렇게 완성된 저희 어플은 건강에 관해서 다음과 같은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가지 분류로 나누어 사용자에게 제공합니다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4" name="TextBox 48">
            <a:extLst>
              <a:ext uri="{FF2B5EF4-FFF2-40B4-BE49-F238E27FC236}">
                <a16:creationId xmlns="" xmlns:a16="http://schemas.microsoft.com/office/drawing/2014/main" id="{1B5C8495-C3D3-4E54-8051-0D37902037AE}"/>
              </a:ext>
            </a:extLst>
          </p:cNvPr>
          <p:cNvSpPr txBox="1"/>
          <p:nvPr/>
        </p:nvSpPr>
        <p:spPr>
          <a:xfrm>
            <a:off x="875187" y="5303999"/>
            <a:ext cx="1090838" cy="38032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Diet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48">
            <a:extLst>
              <a:ext uri="{FF2B5EF4-FFF2-40B4-BE49-F238E27FC236}">
                <a16:creationId xmlns="" xmlns:a16="http://schemas.microsoft.com/office/drawing/2014/main" id="{1B5C8495-C3D3-4E54-8051-0D37902037AE}"/>
              </a:ext>
            </a:extLst>
          </p:cNvPr>
          <p:cNvSpPr txBox="1"/>
          <p:nvPr/>
        </p:nvSpPr>
        <p:spPr>
          <a:xfrm>
            <a:off x="10354693" y="5283877"/>
            <a:ext cx="1156153" cy="38032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Sleeping</a:t>
            </a:r>
          </a:p>
        </p:txBody>
      </p:sp>
      <p:sp>
        <p:nvSpPr>
          <p:cNvPr id="60" name="TextBox 48">
            <a:extLst>
              <a:ext uri="{FF2B5EF4-FFF2-40B4-BE49-F238E27FC236}">
                <a16:creationId xmlns="" xmlns:a16="http://schemas.microsoft.com/office/drawing/2014/main" id="{1B5C8495-C3D3-4E54-8051-0D37902037AE}"/>
              </a:ext>
            </a:extLst>
          </p:cNvPr>
          <p:cNvSpPr txBox="1"/>
          <p:nvPr/>
        </p:nvSpPr>
        <p:spPr>
          <a:xfrm>
            <a:off x="7177208" y="5313225"/>
            <a:ext cx="815068" cy="38032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Drink</a:t>
            </a:r>
          </a:p>
        </p:txBody>
      </p:sp>
      <p:sp>
        <p:nvSpPr>
          <p:cNvPr id="61" name="TextBox 48">
            <a:extLst>
              <a:ext uri="{FF2B5EF4-FFF2-40B4-BE49-F238E27FC236}">
                <a16:creationId xmlns="" xmlns:a16="http://schemas.microsoft.com/office/drawing/2014/main" id="{1B5C8495-C3D3-4E54-8051-0D37902037AE}"/>
              </a:ext>
            </a:extLst>
          </p:cNvPr>
          <p:cNvSpPr txBox="1"/>
          <p:nvPr/>
        </p:nvSpPr>
        <p:spPr>
          <a:xfrm>
            <a:off x="4098013" y="5311254"/>
            <a:ext cx="815068" cy="34403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Fitness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2B57EACF-EC07-49CE-88FB-EA8F9C77201B}"/>
              </a:ext>
            </a:extLst>
          </p:cNvPr>
          <p:cNvGrpSpPr/>
          <p:nvPr/>
        </p:nvGrpSpPr>
        <p:grpSpPr>
          <a:xfrm>
            <a:off x="743463" y="3560804"/>
            <a:ext cx="1440000" cy="1440000"/>
            <a:chOff x="624394" y="3474357"/>
            <a:chExt cx="1440000" cy="1440000"/>
          </a:xfrm>
        </p:grpSpPr>
        <p:sp>
          <p:nvSpPr>
            <p:cNvPr id="48" name="Oval 8">
              <a:extLst>
                <a:ext uri="{FF2B5EF4-FFF2-40B4-BE49-F238E27FC236}">
                  <a16:creationId xmlns="" xmlns:a16="http://schemas.microsoft.com/office/drawing/2014/main" id="{82F375BC-084B-4CCD-AC4D-B965014EE42B}"/>
                </a:ext>
              </a:extLst>
            </p:cNvPr>
            <p:cNvSpPr/>
            <p:nvPr/>
          </p:nvSpPr>
          <p:spPr>
            <a:xfrm>
              <a:off x="624394" y="3474357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6DBCAE53-286D-4F73-B024-7F8DCA3B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69" y="3684521"/>
              <a:ext cx="1063212" cy="106321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EE66DEE1-75F2-453F-8CFB-5520D3178CDF}"/>
              </a:ext>
            </a:extLst>
          </p:cNvPr>
          <p:cNvGrpSpPr/>
          <p:nvPr/>
        </p:nvGrpSpPr>
        <p:grpSpPr>
          <a:xfrm>
            <a:off x="10136257" y="3567391"/>
            <a:ext cx="1440000" cy="1440000"/>
            <a:chOff x="10136257" y="3465794"/>
            <a:chExt cx="1440000" cy="1440000"/>
          </a:xfrm>
        </p:grpSpPr>
        <p:sp>
          <p:nvSpPr>
            <p:cNvPr id="44" name="Oval 8">
              <a:extLst>
                <a:ext uri="{FF2B5EF4-FFF2-40B4-BE49-F238E27FC236}">
                  <a16:creationId xmlns="" xmlns:a16="http://schemas.microsoft.com/office/drawing/2014/main" id="{D1EE66B6-16D0-45F6-A5E3-AA992F80FBDF}"/>
                </a:ext>
              </a:extLst>
            </p:cNvPr>
            <p:cNvSpPr/>
            <p:nvPr/>
          </p:nvSpPr>
          <p:spPr>
            <a:xfrm>
              <a:off x="10136257" y="3465794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9C063A8C-DB8D-4868-AAAF-42529D19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929" y="3643541"/>
              <a:ext cx="1091143" cy="1091143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FCAB0A90-4818-46AB-AE26-776C6B437748}"/>
              </a:ext>
            </a:extLst>
          </p:cNvPr>
          <p:cNvGrpSpPr/>
          <p:nvPr/>
        </p:nvGrpSpPr>
        <p:grpSpPr>
          <a:xfrm>
            <a:off x="6823654" y="3567005"/>
            <a:ext cx="1440000" cy="1440000"/>
            <a:chOff x="6646503" y="3626757"/>
            <a:chExt cx="1440000" cy="1440000"/>
          </a:xfrm>
        </p:grpSpPr>
        <p:sp>
          <p:nvSpPr>
            <p:cNvPr id="43" name="Oval 8">
              <a:extLst>
                <a:ext uri="{FF2B5EF4-FFF2-40B4-BE49-F238E27FC236}">
                  <a16:creationId xmlns="" xmlns:a16="http://schemas.microsoft.com/office/drawing/2014/main" id="{7F9E7A6C-F26F-4262-8C0A-22C7BDEFF75F}"/>
                </a:ext>
              </a:extLst>
            </p:cNvPr>
            <p:cNvSpPr/>
            <p:nvPr/>
          </p:nvSpPr>
          <p:spPr>
            <a:xfrm>
              <a:off x="6646503" y="3626757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D5A3E3AF-C952-4C34-9315-82AF4A92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175" y="3865591"/>
              <a:ext cx="1053557" cy="105355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8C1B68EB-C6BA-4CEC-98FC-BBF31C744ED2}"/>
              </a:ext>
            </a:extLst>
          </p:cNvPr>
          <p:cNvGrpSpPr/>
          <p:nvPr/>
        </p:nvGrpSpPr>
        <p:grpSpPr>
          <a:xfrm>
            <a:off x="3796826" y="3567005"/>
            <a:ext cx="1440000" cy="1440000"/>
            <a:chOff x="3452893" y="3429000"/>
            <a:chExt cx="1440000" cy="1440000"/>
          </a:xfrm>
        </p:grpSpPr>
        <p:sp>
          <p:nvSpPr>
            <p:cNvPr id="42" name="Oval 8">
              <a:extLst>
                <a:ext uri="{FF2B5EF4-FFF2-40B4-BE49-F238E27FC236}">
                  <a16:creationId xmlns="" xmlns:a16="http://schemas.microsoft.com/office/drawing/2014/main" id="{A1EB4ACF-51C1-41DD-B5B9-22D697585C8B}"/>
                </a:ext>
              </a:extLst>
            </p:cNvPr>
            <p:cNvSpPr/>
            <p:nvPr/>
          </p:nvSpPr>
          <p:spPr>
            <a:xfrm>
              <a:off x="3452893" y="3429000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4D9BA38F-E875-4697-BC09-59C4A665B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751" y="3685835"/>
              <a:ext cx="1078554" cy="107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91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F3E054-DDBB-461A-80AB-15E0112D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417005"/>
            <a:ext cx="10972800" cy="661414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Calog</a:t>
            </a:r>
            <a:r>
              <a:rPr lang="en-US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Segoe UI Black" pitchFamily="34" charset="0"/>
              </a:rPr>
              <a:t>기능</a:t>
            </a:r>
            <a:endParaRPr lang="en-US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1082F255-3E49-4B9F-9C10-E5C80004CEEF}"/>
              </a:ext>
            </a:extLst>
          </p:cNvPr>
          <p:cNvSpPr/>
          <p:nvPr/>
        </p:nvSpPr>
        <p:spPr>
          <a:xfrm>
            <a:off x="4766293" y="2537831"/>
            <a:ext cx="2369127" cy="2369127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Calog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8815927D-152A-494D-A9E2-AB76B68E9860}"/>
              </a:ext>
            </a:extLst>
          </p:cNvPr>
          <p:cNvSpPr/>
          <p:nvPr/>
        </p:nvSpPr>
        <p:spPr>
          <a:xfrm>
            <a:off x="3590003" y="1331303"/>
            <a:ext cx="4725631" cy="4782181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8415392" y="2008108"/>
            <a:ext cx="3716571" cy="110671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err="1" smtClean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유산소</a:t>
            </a:r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운동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무산소 운동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스트레칭 </a:t>
            </a:r>
            <a:endParaRPr lang="en-US" altLang="ko-KR" sz="1600" b="1" dirty="0">
              <a:solidFill>
                <a:schemeClr val="bg1"/>
              </a:solidFill>
              <a:latin typeface="Segoe UI Black" pitchFamily="34" charset="0"/>
              <a:cs typeface="Segoe UI" panose="020B0502040204020203" pitchFamily="34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3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가지 </a:t>
            </a:r>
            <a:r>
              <a:rPr lang="ko-KR" altLang="en-US" sz="1600" b="1" dirty="0" err="1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컨텐츠로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 나누어 영상과 소모 칼로리를 제공합니다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="" xmlns:a16="http://schemas.microsoft.com/office/drawing/2014/main" id="{D095FDE7-B61D-4DBD-81F9-84993EC484AE}"/>
              </a:ext>
            </a:extLst>
          </p:cNvPr>
          <p:cNvSpPr txBox="1"/>
          <p:nvPr/>
        </p:nvSpPr>
        <p:spPr>
          <a:xfrm>
            <a:off x="8429245" y="5408076"/>
            <a:ext cx="3373586" cy="8047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평소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수면 상태와 소음에 대한 정보를 제공합니다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48">
            <a:extLst>
              <a:ext uri="{FF2B5EF4-FFF2-40B4-BE49-F238E27FC236}">
                <a16:creationId xmlns="" xmlns:a16="http://schemas.microsoft.com/office/drawing/2014/main" id="{0CBC3E56-F776-4F9A-9B95-CA97CF98A45E}"/>
              </a:ext>
            </a:extLst>
          </p:cNvPr>
          <p:cNvSpPr txBox="1"/>
          <p:nvPr/>
        </p:nvSpPr>
        <p:spPr>
          <a:xfrm>
            <a:off x="84334" y="5335186"/>
            <a:ext cx="3373586" cy="92717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당신의 평소 음주상태와 현재 알코올 수치를 제공합니다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 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1810327" y="1543788"/>
            <a:ext cx="1822192" cy="47897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Diet</a:t>
            </a:r>
            <a:endParaRPr 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259485" y="2131633"/>
            <a:ext cx="3271443" cy="9959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식단에 대하여 추가</a:t>
            </a:r>
            <a:r>
              <a:rPr lang="en-US" altLang="ko-KR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관리가 가능하며</a:t>
            </a:r>
            <a:endParaRPr lang="en-US" altLang="ko-KR" sz="1600" b="1" dirty="0" smtClean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그 식단에 대해서 칼로리 보기를 제공합니다</a:t>
            </a:r>
            <a:r>
              <a:rPr lang="en-US" altLang="ko-KR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8358916" y="1412249"/>
            <a:ext cx="1431632" cy="47776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Fitness</a:t>
            </a:r>
          </a:p>
        </p:txBody>
      </p:sp>
      <p:sp>
        <p:nvSpPr>
          <p:cNvPr id="47" name="TextBox 48">
            <a:extLst>
              <a:ext uri="{FF2B5EF4-FFF2-40B4-BE49-F238E27FC236}">
                <a16:creationId xmlns="" xmlns:a16="http://schemas.microsoft.com/office/drawing/2014/main" id="{0CBC3E56-F776-4F9A-9B95-CA97CF98A45E}"/>
              </a:ext>
            </a:extLst>
          </p:cNvPr>
          <p:cNvSpPr txBox="1"/>
          <p:nvPr/>
        </p:nvSpPr>
        <p:spPr>
          <a:xfrm>
            <a:off x="1468581" y="4947391"/>
            <a:ext cx="1799309" cy="37800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Drink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="" xmlns:a16="http://schemas.microsoft.com/office/drawing/2014/main" id="{D095FDE7-B61D-4DBD-81F9-84993EC484AE}"/>
              </a:ext>
            </a:extLst>
          </p:cNvPr>
          <p:cNvSpPr txBox="1"/>
          <p:nvPr/>
        </p:nvSpPr>
        <p:spPr>
          <a:xfrm>
            <a:off x="8425873" y="4828354"/>
            <a:ext cx="2038926" cy="47776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Sleeping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3972069" y="1203797"/>
            <a:ext cx="1080000" cy="1080000"/>
            <a:chOff x="791309" y="2842986"/>
            <a:chExt cx="1440000" cy="1440000"/>
          </a:xfrm>
        </p:grpSpPr>
        <p:sp>
          <p:nvSpPr>
            <p:cNvPr id="51" name="Oval 8">
              <a:extLst>
                <a:ext uri="{FF2B5EF4-FFF2-40B4-BE49-F238E27FC236}">
                  <a16:creationId xmlns="" xmlns:a16="http://schemas.microsoft.com/office/drawing/2014/main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그림 51" descr="mo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849" y="3083502"/>
              <a:ext cx="944211" cy="944211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7058539" y="1463640"/>
            <a:ext cx="1080000" cy="1080000"/>
            <a:chOff x="791309" y="2842986"/>
            <a:chExt cx="1440000" cy="1440000"/>
          </a:xfrm>
        </p:grpSpPr>
        <p:sp>
          <p:nvSpPr>
            <p:cNvPr id="54" name="Oval 8">
              <a:extLst>
                <a:ext uri="{FF2B5EF4-FFF2-40B4-BE49-F238E27FC236}">
                  <a16:creationId xmlns="" xmlns:a16="http://schemas.microsoft.com/office/drawing/2014/main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그림 54" descr="mo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5917" y="3106056"/>
              <a:ext cx="970932" cy="970932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3448180" y="4316291"/>
            <a:ext cx="1080000" cy="1080000"/>
            <a:chOff x="791309" y="2842986"/>
            <a:chExt cx="1440000" cy="1440000"/>
          </a:xfrm>
        </p:grpSpPr>
        <p:sp>
          <p:nvSpPr>
            <p:cNvPr id="57" name="Oval 8">
              <a:extLst>
                <a:ext uri="{FF2B5EF4-FFF2-40B4-BE49-F238E27FC236}">
                  <a16:creationId xmlns="" xmlns:a16="http://schemas.microsoft.com/office/drawing/2014/main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그림 57" descr="moon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2201" y="3055256"/>
              <a:ext cx="978189" cy="978189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6954222" y="5053379"/>
            <a:ext cx="1080000" cy="1080000"/>
            <a:chOff x="791309" y="2842986"/>
            <a:chExt cx="1440000" cy="1440000"/>
          </a:xfrm>
        </p:grpSpPr>
        <p:sp>
          <p:nvSpPr>
            <p:cNvPr id="60" name="Oval 8">
              <a:extLst>
                <a:ext uri="{FF2B5EF4-FFF2-40B4-BE49-F238E27FC236}">
                  <a16:creationId xmlns="" xmlns:a16="http://schemas.microsoft.com/office/drawing/2014/main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그림 60" descr="moo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7877" y="3025446"/>
              <a:ext cx="1008000" cy="10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14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1519"/>
            <a:ext cx="10972800" cy="661414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WEB </a:t>
            </a:r>
            <a:r>
              <a:rPr lang="ko-KR" altLang="en-US" dirty="0">
                <a:solidFill>
                  <a:schemeClr val="bg1"/>
                </a:solidFill>
                <a:latin typeface="Segoe UI Black" pitchFamily="34" charset="0"/>
              </a:rPr>
              <a:t>적용 기술</a:t>
            </a:r>
            <a:endParaRPr lang="en-US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824463"/>
              </p:ext>
            </p:extLst>
          </p:nvPr>
        </p:nvGraphicFramePr>
        <p:xfrm>
          <a:off x="3818687" y="2954088"/>
          <a:ext cx="8373313" cy="39046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26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348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03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1099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4442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158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사용기술</a:t>
                      </a:r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사용가능 도구</a:t>
                      </a:r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6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Segoe UI Black" pitchFamily="34" charset="0"/>
                        </a:rPr>
                        <a:t>프론트</a:t>
                      </a:r>
                      <a:r>
                        <a:rPr lang="ko-KR" altLang="en-US" sz="1600" b="1" dirty="0">
                          <a:latin typeface="Segoe UI Black" pitchFamily="34" charset="0"/>
                        </a:rPr>
                        <a:t> </a:t>
                      </a:r>
                      <a:r>
                        <a:rPr lang="ko-KR" altLang="en-US" sz="1600" b="1" dirty="0" err="1">
                          <a:latin typeface="Segoe UI Black" pitchFamily="34" charset="0"/>
                        </a:rPr>
                        <a:t>엔드</a:t>
                      </a:r>
                      <a:endParaRPr lang="ko-KR" altLang="en-US" sz="1600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JSP, </a:t>
                      </a:r>
                      <a:r>
                        <a:rPr lang="ko-KR" altLang="en-US" sz="1400" b="1" dirty="0">
                          <a:latin typeface="Segoe UI Black" panose="020B0A02040204020203" pitchFamily="34" charset="0"/>
                        </a:rPr>
                        <a:t>부트스트랩</a:t>
                      </a:r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, JAVA Script,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html, </a:t>
                      </a:r>
                      <a:r>
                        <a:rPr lang="en-US" altLang="ko-KR" sz="1400" b="1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Jquery</a:t>
                      </a:r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 ,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Handlebar.js,</a:t>
                      </a:r>
                    </a:p>
                    <a:p>
                      <a:pPr algn="ctr" latinLnBrk="1"/>
                      <a:r>
                        <a:rPr lang="en-US" altLang="ko-KR" sz="1400" b="1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css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server</a:t>
                      </a:r>
                      <a:endParaRPr lang="ko-KR" altLang="en-US" sz="16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Apache Tomcat 8.5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egoe UI Black" panose="020B0A02040204020203" pitchFamily="34" charset="0"/>
                        </a:rPr>
                        <a:t>개발도구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Eclipse,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MySQL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Work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Bench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285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Segoe UI Black" pitchFamily="34" charset="0"/>
                        </a:rPr>
                        <a:t>백엔드</a:t>
                      </a:r>
                      <a:endParaRPr lang="ko-KR" altLang="en-US" sz="1600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Spring,Java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Framework</a:t>
                      </a:r>
                      <a:endParaRPr lang="ko-KR" altLang="en-US" sz="16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Spring, </a:t>
                      </a:r>
                      <a:r>
                        <a:rPr lang="en-US" altLang="ko-KR" sz="14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MyBatis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egoe UI Black" panose="020B0A02040204020203" pitchFamily="34" charset="0"/>
                        </a:rPr>
                        <a:t>형상관리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GitHub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36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</a:t>
                      </a:r>
                      <a:endParaRPr lang="ko-KR" altLang="en-US" sz="16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MySQL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 descr="C:\Users\LG-PC\Desktop\web\CSS3_logo_and_wordmark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261" y="1248227"/>
            <a:ext cx="1403425" cy="1980000"/>
          </a:xfrm>
          <a:prstGeom prst="rect">
            <a:avLst/>
          </a:prstGeom>
          <a:noFill/>
        </p:spPr>
      </p:pic>
      <p:pic>
        <p:nvPicPr>
          <p:cNvPr id="1028" name="Picture 4" descr="C:\Users\LG-PC\Desktop\web\handlebars-j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0576" y="1102632"/>
            <a:ext cx="1771424" cy="1771424"/>
          </a:xfrm>
          <a:prstGeom prst="rect">
            <a:avLst/>
          </a:prstGeom>
          <a:noFill/>
        </p:spPr>
      </p:pic>
      <p:pic>
        <p:nvPicPr>
          <p:cNvPr id="1029" name="Picture 5" descr="C:\Users\LG-PC\Desktop\web\jav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8972" y="3396342"/>
            <a:ext cx="1428285" cy="2612572"/>
          </a:xfrm>
          <a:prstGeom prst="rect">
            <a:avLst/>
          </a:prstGeom>
          <a:noFill/>
        </p:spPr>
      </p:pic>
      <p:pic>
        <p:nvPicPr>
          <p:cNvPr id="1030" name="Picture 6" descr="C:\Users\LG-PC\Desktop\web\Javascrip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93027" y="1320345"/>
            <a:ext cx="1588181" cy="1588182"/>
          </a:xfrm>
          <a:prstGeom prst="rect">
            <a:avLst/>
          </a:prstGeom>
          <a:noFill/>
        </p:spPr>
      </p:pic>
      <p:pic>
        <p:nvPicPr>
          <p:cNvPr id="1031" name="Picture 7" descr="C:\Users\LG-PC\Desktop\web\jquery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1710" y="4194628"/>
            <a:ext cx="1756229" cy="1756229"/>
          </a:xfrm>
          <a:prstGeom prst="rect">
            <a:avLst/>
          </a:prstGeom>
          <a:noFill/>
        </p:spPr>
      </p:pic>
      <p:pic>
        <p:nvPicPr>
          <p:cNvPr id="1033" name="Picture 9" descr="C:\Users\LG-PC\Desktop\web\sprin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2484" y="1280660"/>
            <a:ext cx="1520596" cy="1520597"/>
          </a:xfrm>
          <a:prstGeom prst="rect">
            <a:avLst/>
          </a:prstGeom>
          <a:noFill/>
        </p:spPr>
      </p:pic>
      <p:pic>
        <p:nvPicPr>
          <p:cNvPr id="1034" name="Picture 10" descr="C:\Users\LG-PC\Desktop\web\1200px-HTML5_logo_and_wordmark.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17477" y="1248229"/>
            <a:ext cx="1979999" cy="1980000"/>
          </a:xfrm>
          <a:prstGeom prst="rect">
            <a:avLst/>
          </a:prstGeom>
          <a:noFill/>
        </p:spPr>
      </p:pic>
      <p:pic>
        <p:nvPicPr>
          <p:cNvPr id="3074" name="Picture 2" descr="C:\Users\LG-PC\Desktop\jspicon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157828" y="1306286"/>
            <a:ext cx="1226235" cy="1436688"/>
          </a:xfrm>
          <a:prstGeom prst="rect">
            <a:avLst/>
          </a:prstGeom>
          <a:noFill/>
        </p:spPr>
      </p:pic>
      <p:pic>
        <p:nvPicPr>
          <p:cNvPr id="3075" name="Picture 3" descr="C:\Users\LG-PC\Desktop\icon-bootstrap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968443" y="1219198"/>
            <a:ext cx="2492830" cy="16618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Mobile </a:t>
            </a:r>
            <a:r>
              <a:rPr lang="ko-KR" altLang="en-US" dirty="0">
                <a:solidFill>
                  <a:schemeClr val="bg1"/>
                </a:solidFill>
              </a:rPr>
              <a:t>적용 기술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89284"/>
              </p:ext>
            </p:extLst>
          </p:nvPr>
        </p:nvGraphicFramePr>
        <p:xfrm>
          <a:off x="3500921" y="2874057"/>
          <a:ext cx="8691080" cy="39913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5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565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91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33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0232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337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itchFamily="34" charset="0"/>
                        </a:rPr>
                        <a:t>사용기술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itchFamily="34" charset="0"/>
                        </a:rPr>
                        <a:t>개발 환경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Segoe UI Black" pitchFamily="34" charset="0"/>
                        </a:rPr>
                        <a:t>사용가능 도구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Segoe UI Black" pitchFamily="34" charset="0"/>
                        </a:rPr>
                        <a:t>프론트</a:t>
                      </a:r>
                      <a:r>
                        <a:rPr lang="ko-KR" altLang="en-US" b="1" dirty="0">
                          <a:latin typeface="Segoe UI Black" pitchFamily="34" charset="0"/>
                        </a:rPr>
                        <a:t> </a:t>
                      </a:r>
                      <a:r>
                        <a:rPr lang="ko-KR" altLang="en-US" b="1" dirty="0" err="1">
                          <a:latin typeface="Segoe UI Black" pitchFamily="34" charset="0"/>
                        </a:rPr>
                        <a:t>엔드</a:t>
                      </a:r>
                      <a:endParaRPr lang="ko-KR" altLang="en-US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egoe UI Black" pitchFamily="34" charset="0"/>
                          <a:ea typeface="Segoe UI Black" pitchFamily="34" charset="0"/>
                        </a:rPr>
                        <a:t>Android Studio,</a:t>
                      </a:r>
                      <a:r>
                        <a:rPr lang="en-US" altLang="ko-KR" sz="1600" baseline="0" dirty="0">
                          <a:latin typeface="Segoe UI Black" pitchFamily="34" charset="0"/>
                          <a:ea typeface="Segoe UI Black" pitchFamily="34" charset="0"/>
                        </a:rPr>
                        <a:t> JAVA</a:t>
                      </a:r>
                      <a:endParaRPr lang="ko-KR" altLang="en-US" sz="16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itchFamily="34" charset="0"/>
                          <a:ea typeface="Segoe UI Black" pitchFamily="34" charset="0"/>
                        </a:rPr>
                        <a:t>server</a:t>
                      </a:r>
                      <a:endParaRPr lang="ko-KR" altLang="en-US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Segoe UI Black" pitchFamily="34" charset="0"/>
                          <a:ea typeface="Segoe UI Black" pitchFamily="34" charset="0"/>
                        </a:rPr>
                        <a:t>Apache Tomcat 8.5</a:t>
                      </a:r>
                      <a:endParaRPr lang="ko-KR" altLang="en-US" sz="1600" b="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Segoe UI Black" pitchFamily="34" charset="0"/>
                        </a:rPr>
                        <a:t>개발도구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Segoe UI Black" pitchFamily="34" charset="0"/>
                          <a:ea typeface="Segoe UI Black" pitchFamily="34" charset="0"/>
                        </a:rPr>
                        <a:t>Eclipse,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Segoe UI Black" pitchFamily="34" charset="0"/>
                          <a:ea typeface="Segoe UI Black" pitchFamily="34" charset="0"/>
                        </a:rPr>
                        <a:t>MySQL</a:t>
                      </a:r>
                      <a:r>
                        <a:rPr lang="en-US" altLang="ko-KR" sz="1400" baseline="0" dirty="0">
                          <a:latin typeface="Segoe UI Black" pitchFamily="34" charset="0"/>
                          <a:ea typeface="Segoe UI Black" pitchFamily="34" charset="0"/>
                        </a:rPr>
                        <a:t> </a:t>
                      </a:r>
                      <a:r>
                        <a:rPr lang="en-US" altLang="ko-KR" sz="1400" baseline="0" dirty="0" err="1">
                          <a:latin typeface="Segoe UI Black" pitchFamily="34" charset="0"/>
                          <a:ea typeface="Segoe UI Black" pitchFamily="34" charset="0"/>
                        </a:rPr>
                        <a:t>WorkBench</a:t>
                      </a:r>
                      <a:endParaRPr lang="ko-KR" altLang="en-US" sz="14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40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Segoe UI Black" pitchFamily="34" charset="0"/>
                        </a:rPr>
                        <a:t>백엔드</a:t>
                      </a:r>
                      <a:endParaRPr lang="ko-KR" altLang="en-US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Segoe UI Black" pitchFamily="34" charset="0"/>
                          <a:ea typeface="Segoe UI Black" pitchFamily="34" charset="0"/>
                        </a:rPr>
                        <a:t>Spring,JAVA</a:t>
                      </a:r>
                      <a:r>
                        <a:rPr lang="en-US" altLang="ko-KR" sz="1600" dirty="0">
                          <a:latin typeface="Segoe UI Black" pitchFamily="34" charset="0"/>
                          <a:ea typeface="Segoe UI Black" pitchFamily="34" charset="0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err="1">
                          <a:latin typeface="Segoe UI Black" pitchFamily="34" charset="0"/>
                        </a:rPr>
                        <a:t>아두이노</a:t>
                      </a:r>
                      <a:r>
                        <a:rPr lang="en-US" altLang="ko-KR" sz="1600" dirty="0">
                          <a:latin typeface="Segoe UI Black" pitchFamily="34" charset="0"/>
                          <a:ea typeface="Segoe UI Black" pitchFamily="34" charset="0"/>
                        </a:rPr>
                        <a:t>,C,C++</a:t>
                      </a:r>
                      <a:endParaRPr lang="ko-KR" altLang="en-US" sz="16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itchFamily="34" charset="0"/>
                          <a:ea typeface="Segoe UI Black" pitchFamily="34" charset="0"/>
                        </a:rPr>
                        <a:t>Framework</a:t>
                      </a:r>
                      <a:endParaRPr lang="ko-KR" altLang="en-US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Segoe UI Black" pitchFamily="34" charset="0"/>
                          <a:ea typeface="Segoe UI Black" pitchFamily="34" charset="0"/>
                        </a:rPr>
                        <a:t>Spring, </a:t>
                      </a:r>
                      <a:r>
                        <a:rPr lang="en-US" altLang="ko-KR" sz="1600" b="0" dirty="0" err="1">
                          <a:latin typeface="Segoe UI Black" pitchFamily="34" charset="0"/>
                          <a:ea typeface="Segoe UI Black" pitchFamily="34" charset="0"/>
                        </a:rPr>
                        <a:t>MyBatis</a:t>
                      </a:r>
                      <a:endParaRPr lang="ko-KR" altLang="en-US" sz="1600" b="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Segoe UI Black" pitchFamily="34" charset="0"/>
                        </a:rPr>
                        <a:t>형상관리</a:t>
                      </a:r>
                      <a:endParaRPr lang="en-US" altLang="ko-KR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Segoe UI Black" pitchFamily="34" charset="0"/>
                          <a:ea typeface="Segoe UI Black" pitchFamily="34" charset="0"/>
                        </a:rPr>
                        <a:t>GitHub</a:t>
                      </a:r>
                      <a:endParaRPr lang="ko-KR" altLang="en-US" sz="14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05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itchFamily="34" charset="0"/>
                          <a:ea typeface="Segoe UI Black" pitchFamily="34" charset="0"/>
                        </a:rPr>
                        <a:t>DB</a:t>
                      </a:r>
                      <a:endParaRPr lang="ko-KR" altLang="en-US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Segoe UI Black" pitchFamily="34" charset="0"/>
                          <a:ea typeface="Segoe UI Black" pitchFamily="34" charset="0"/>
                        </a:rPr>
                        <a:t>MySQL</a:t>
                      </a:r>
                      <a:endParaRPr lang="ko-KR" altLang="en-US" sz="1600" b="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8" name="Picture 4" descr="C:\Users\LG-PC\Desktop\web\handlebars-j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62520" y="1102632"/>
            <a:ext cx="1771424" cy="1771424"/>
          </a:xfrm>
          <a:prstGeom prst="rect">
            <a:avLst/>
          </a:prstGeom>
          <a:noFill/>
        </p:spPr>
      </p:pic>
      <p:pic>
        <p:nvPicPr>
          <p:cNvPr id="1029" name="Picture 5" descr="C:\Users\LG-PC\Desktop\web\jav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7032" y="4281714"/>
            <a:ext cx="1059311" cy="1937657"/>
          </a:xfrm>
          <a:prstGeom prst="rect">
            <a:avLst/>
          </a:prstGeom>
          <a:noFill/>
        </p:spPr>
      </p:pic>
      <p:pic>
        <p:nvPicPr>
          <p:cNvPr id="1030" name="Picture 6" descr="C:\Users\LG-PC\Desktop\web\Javascrip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68453" y="1233259"/>
            <a:ext cx="1588181" cy="1588182"/>
          </a:xfrm>
          <a:prstGeom prst="rect">
            <a:avLst/>
          </a:prstGeom>
          <a:noFill/>
        </p:spPr>
      </p:pic>
      <p:pic>
        <p:nvPicPr>
          <p:cNvPr id="1031" name="Picture 7" descr="C:\Users\LG-PC\Desktop\web\jquery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6225" y="4470398"/>
            <a:ext cx="1756229" cy="1756229"/>
          </a:xfrm>
          <a:prstGeom prst="rect">
            <a:avLst/>
          </a:prstGeom>
          <a:noFill/>
        </p:spPr>
      </p:pic>
      <p:pic>
        <p:nvPicPr>
          <p:cNvPr id="1033" name="Picture 9" descr="C:\Users\LG-PC\Desktop\web\sprin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03172" y="1237117"/>
            <a:ext cx="1520596" cy="1520597"/>
          </a:xfrm>
          <a:prstGeom prst="rect">
            <a:avLst/>
          </a:prstGeom>
          <a:noFill/>
        </p:spPr>
      </p:pic>
      <p:pic>
        <p:nvPicPr>
          <p:cNvPr id="1036" name="Picture 12" descr="C:\Users\LG-PC\Desktop\androidstudi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085" y="1001940"/>
            <a:ext cx="1944916" cy="1944917"/>
          </a:xfrm>
          <a:prstGeom prst="rect">
            <a:avLst/>
          </a:prstGeom>
          <a:noFill/>
        </p:spPr>
      </p:pic>
      <p:pic>
        <p:nvPicPr>
          <p:cNvPr id="1037" name="Picture 13" descr="C:\Users\LG-PC\Desktop\LogoArduino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40850" y="3029630"/>
            <a:ext cx="1607543" cy="1146714"/>
          </a:xfrm>
          <a:prstGeom prst="rect">
            <a:avLst/>
          </a:prstGeom>
          <a:noFill/>
        </p:spPr>
      </p:pic>
      <p:pic>
        <p:nvPicPr>
          <p:cNvPr id="1038" name="Picture 14" descr="C:\Users\LG-PC\Desktop\c-programmin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52035" y="1233715"/>
            <a:ext cx="1538514" cy="1538514"/>
          </a:xfrm>
          <a:prstGeom prst="rect">
            <a:avLst/>
          </a:prstGeom>
          <a:noFill/>
        </p:spPr>
      </p:pic>
      <p:pic>
        <p:nvPicPr>
          <p:cNvPr id="1039" name="Picture 15" descr="C:\Users\LG-PC\Desktop\c++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75744" y="1248228"/>
            <a:ext cx="1524002" cy="1524002"/>
          </a:xfrm>
          <a:prstGeom prst="rect">
            <a:avLst/>
          </a:prstGeom>
          <a:noFill/>
        </p:spPr>
      </p:pic>
      <p:pic>
        <p:nvPicPr>
          <p:cNvPr id="1040" name="Picture 16" descr="C:\Users\LG-PC\Desktop\mysql-badge-512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129970" y="2975427"/>
            <a:ext cx="1251856" cy="1251856"/>
          </a:xfrm>
          <a:prstGeom prst="rect">
            <a:avLst/>
          </a:prstGeom>
          <a:noFill/>
        </p:spPr>
      </p:pic>
      <p:pic>
        <p:nvPicPr>
          <p:cNvPr id="63" name="Picture 2" descr="C:\Users\LG-PC\Desktop\jspicon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969142" y="1190171"/>
            <a:ext cx="1226235" cy="1436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26398</TotalTime>
  <Words>1617</Words>
  <Application>Microsoft Office PowerPoint</Application>
  <PresentationFormat>와이드스크린</PresentationFormat>
  <Paragraphs>367</Paragraphs>
  <Slides>43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Arial</vt:lpstr>
      <vt:lpstr>Calibri</vt:lpstr>
      <vt:lpstr>Calibri Light</vt:lpstr>
      <vt:lpstr>Segoe UI</vt:lpstr>
      <vt:lpstr>Segoe UI Black</vt:lpstr>
      <vt:lpstr>Wingdings</vt:lpstr>
      <vt:lpstr>Office Theme</vt:lpstr>
      <vt:lpstr>Calog Project</vt:lpstr>
      <vt:lpstr>목차</vt:lpstr>
      <vt:lpstr>목차</vt:lpstr>
      <vt:lpstr>팀원 소개</vt:lpstr>
      <vt:lpstr>팀원 소개</vt:lpstr>
      <vt:lpstr>기획의도</vt:lpstr>
      <vt:lpstr>Calog 기능</vt:lpstr>
      <vt:lpstr>WEB 적용 기술</vt:lpstr>
      <vt:lpstr>Mobile 적용 기술</vt:lpstr>
      <vt:lpstr>개발일정</vt:lpstr>
      <vt:lpstr>개발일정</vt:lpstr>
      <vt:lpstr>개발일정</vt:lpstr>
      <vt:lpstr>개발일정</vt:lpstr>
      <vt:lpstr>DB Diagram</vt:lpstr>
      <vt:lpstr>5-2 Class다이어 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DB다이어 그램(Diet)</vt:lpstr>
      <vt:lpstr>DB다이어 그램(Drinking)</vt:lpstr>
      <vt:lpstr>DB다이어 그램(Fitness)</vt:lpstr>
      <vt:lpstr>DB다이어 그램(Sleeping)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시연을 시작합니다.</vt:lpstr>
      <vt:lpstr>프로젝트 후기</vt:lpstr>
      <vt:lpstr>프로젝트 후기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Ardhi Firmansyah</dc:creator>
  <cp:lastModifiedBy>baek jonghwa</cp:lastModifiedBy>
  <cp:revision>227</cp:revision>
  <dcterms:created xsi:type="dcterms:W3CDTF">2019-06-24T06:41:18Z</dcterms:created>
  <dcterms:modified xsi:type="dcterms:W3CDTF">2019-07-23T04:10:09Z</dcterms:modified>
</cp:coreProperties>
</file>